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 id="2147483660" r:id="rId5"/>
  </p:sldMasterIdLst>
  <p:notesMasterIdLst>
    <p:notesMasterId r:id="rId60"/>
  </p:notesMasterIdLst>
  <p:sldIdLst>
    <p:sldId id="265" r:id="rId6"/>
    <p:sldId id="268" r:id="rId7"/>
    <p:sldId id="282" r:id="rId8"/>
    <p:sldId id="283" r:id="rId9"/>
    <p:sldId id="284" r:id="rId10"/>
    <p:sldId id="348" r:id="rId11"/>
    <p:sldId id="339" r:id="rId12"/>
    <p:sldId id="285" r:id="rId13"/>
    <p:sldId id="296" r:id="rId14"/>
    <p:sldId id="286" r:id="rId15"/>
    <p:sldId id="287" r:id="rId16"/>
    <p:sldId id="288" r:id="rId17"/>
    <p:sldId id="289" r:id="rId18"/>
    <p:sldId id="290" r:id="rId19"/>
    <p:sldId id="292" r:id="rId20"/>
    <p:sldId id="293" r:id="rId21"/>
    <p:sldId id="298" r:id="rId22"/>
    <p:sldId id="300" r:id="rId23"/>
    <p:sldId id="297" r:id="rId24"/>
    <p:sldId id="308" r:id="rId25"/>
    <p:sldId id="343" r:id="rId26"/>
    <p:sldId id="349" r:id="rId27"/>
    <p:sldId id="295" r:id="rId28"/>
    <p:sldId id="301" r:id="rId29"/>
    <p:sldId id="302" r:id="rId30"/>
    <p:sldId id="303" r:id="rId31"/>
    <p:sldId id="350" r:id="rId32"/>
    <p:sldId id="340" r:id="rId33"/>
    <p:sldId id="309" r:id="rId34"/>
    <p:sldId id="307" r:id="rId35"/>
    <p:sldId id="345" r:id="rId36"/>
    <p:sldId id="314" r:id="rId37"/>
    <p:sldId id="312" r:id="rId38"/>
    <p:sldId id="315" r:id="rId39"/>
    <p:sldId id="313" r:id="rId40"/>
    <p:sldId id="311" r:id="rId41"/>
    <p:sldId id="321" r:id="rId42"/>
    <p:sldId id="351" r:id="rId43"/>
    <p:sldId id="310" r:id="rId44"/>
    <p:sldId id="306" r:id="rId45"/>
    <p:sldId id="323" r:id="rId46"/>
    <p:sldId id="346" r:id="rId47"/>
    <p:sldId id="347" r:id="rId48"/>
    <p:sldId id="344" r:id="rId49"/>
    <p:sldId id="325" r:id="rId50"/>
    <p:sldId id="324" r:id="rId51"/>
    <p:sldId id="317" r:id="rId52"/>
    <p:sldId id="320" r:id="rId53"/>
    <p:sldId id="352" r:id="rId54"/>
    <p:sldId id="353" r:id="rId55"/>
    <p:sldId id="322" r:id="rId56"/>
    <p:sldId id="326" r:id="rId57"/>
    <p:sldId id="331" r:id="rId58"/>
    <p:sldId id="332" r:id="rId59"/>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ＭＳ Ｐゴシック" pitchFamily="1"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ＭＳ Ｐゴシック" pitchFamily="1"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ＭＳ Ｐゴシック" pitchFamily="1"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ＭＳ Ｐゴシック" pitchFamily="1"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ＭＳ Ｐゴシック" pitchFamily="1"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1"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1"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1"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1"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29F"/>
    <a:srgbClr val="B9B323"/>
    <a:srgbClr val="408000"/>
    <a:srgbClr val="8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666" autoAdjust="0"/>
    <p:restoredTop sz="86999" autoAdjust="0"/>
  </p:normalViewPr>
  <p:slideViewPr>
    <p:cSldViewPr>
      <p:cViewPr varScale="1">
        <p:scale>
          <a:sx n="66" d="100"/>
          <a:sy n="66" d="100"/>
        </p:scale>
        <p:origin x="2028"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2028" y="-90"/>
      </p:cViewPr>
      <p:guideLst>
        <p:guide orient="horz" pos="2929"/>
        <p:guide pos="2209"/>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theme" Target="theme/theme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5" Type="http://schemas.openxmlformats.org/officeDocument/2006/relationships/slideMaster" Target="slideMasters/slideMaster2.xml"/><Relationship Id="rId61" Type="http://schemas.openxmlformats.org/officeDocument/2006/relationships/presProps" Target="presProps.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tableStyles" Target="tableStyle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notesMaster" Target="notesMasters/notesMaster1.xml"/><Relationship Id="rId65"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w Elsworth" userId="3d60ea2a-db48-4723-8fa3-e65aec60ff16" providerId="ADAL" clId="{94346FD9-6FA8-4F57-923A-FC386766EED2}"/>
    <pc:docChg chg="custSel modSld">
      <pc:chgData name="Andrew Elsworth" userId="3d60ea2a-db48-4723-8fa3-e65aec60ff16" providerId="ADAL" clId="{94346FD9-6FA8-4F57-923A-FC386766EED2}" dt="2024-10-17T14:40:20.791" v="492" actId="115"/>
      <pc:docMkLst>
        <pc:docMk/>
      </pc:docMkLst>
      <pc:sldChg chg="modSp mod">
        <pc:chgData name="Andrew Elsworth" userId="3d60ea2a-db48-4723-8fa3-e65aec60ff16" providerId="ADAL" clId="{94346FD9-6FA8-4F57-923A-FC386766EED2}" dt="2024-10-17T14:40:20.791" v="492" actId="115"/>
        <pc:sldMkLst>
          <pc:docMk/>
          <pc:sldMk cId="4141238131" sldId="349"/>
        </pc:sldMkLst>
        <pc:spChg chg="mod">
          <ac:chgData name="Andrew Elsworth" userId="3d60ea2a-db48-4723-8fa3-e65aec60ff16" providerId="ADAL" clId="{94346FD9-6FA8-4F57-923A-FC386766EED2}" dt="2024-10-17T14:40:20.791" v="492" actId="115"/>
          <ac:spMkLst>
            <pc:docMk/>
            <pc:sldMk cId="4141238131" sldId="349"/>
            <ac:spMk id="6"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7840" cy="464820"/>
          </a:xfrm>
          <a:prstGeom prst="rect">
            <a:avLst/>
          </a:prstGeom>
          <a:noFill/>
          <a:ln w="9525">
            <a:noFill/>
            <a:miter lim="800000"/>
            <a:headEnd/>
            <a:tailEnd/>
          </a:ln>
        </p:spPr>
        <p:txBody>
          <a:bodyPr vert="horz" wrap="square" lIns="93154" tIns="46578" rIns="93154" bIns="46578" numCol="1" anchor="t" anchorCtr="0" compatLnSpc="1">
            <a:prstTxWarp prst="textNoShape">
              <a:avLst/>
            </a:prstTxWarp>
          </a:bodyPr>
          <a:lstStyle>
            <a:lvl1pPr>
              <a:defRPr sz="1300" smtClean="0">
                <a:latin typeface="Arial" charset="0"/>
              </a:defRPr>
            </a:lvl1pPr>
          </a:lstStyle>
          <a:p>
            <a:pPr>
              <a:defRPr/>
            </a:pPr>
            <a:endParaRPr lang="en-US" dirty="0"/>
          </a:p>
        </p:txBody>
      </p:sp>
      <p:sp>
        <p:nvSpPr>
          <p:cNvPr id="5123" name="Rectangle 3"/>
          <p:cNvSpPr>
            <a:spLocks noGrp="1" noChangeArrowheads="1"/>
          </p:cNvSpPr>
          <p:nvPr>
            <p:ph type="dt" idx="1"/>
          </p:nvPr>
        </p:nvSpPr>
        <p:spPr bwMode="auto">
          <a:xfrm>
            <a:off x="3972561" y="0"/>
            <a:ext cx="3037840" cy="464820"/>
          </a:xfrm>
          <a:prstGeom prst="rect">
            <a:avLst/>
          </a:prstGeom>
          <a:noFill/>
          <a:ln w="9525">
            <a:noFill/>
            <a:miter lim="800000"/>
            <a:headEnd/>
            <a:tailEnd/>
          </a:ln>
        </p:spPr>
        <p:txBody>
          <a:bodyPr vert="horz" wrap="square" lIns="93154" tIns="46578" rIns="93154" bIns="46578" numCol="1" anchor="t" anchorCtr="0" compatLnSpc="1">
            <a:prstTxWarp prst="textNoShape">
              <a:avLst/>
            </a:prstTxWarp>
          </a:bodyPr>
          <a:lstStyle>
            <a:lvl1pPr algn="r">
              <a:defRPr sz="1300" smtClean="0">
                <a:latin typeface="Arial" charset="0"/>
              </a:defRPr>
            </a:lvl1pPr>
          </a:lstStyle>
          <a:p>
            <a:pPr>
              <a:defRPr/>
            </a:pPr>
            <a:endParaRPr lang="en-US" dirty="0"/>
          </a:p>
        </p:txBody>
      </p:sp>
      <p:sp>
        <p:nvSpPr>
          <p:cNvPr id="8196"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934721" y="4415790"/>
            <a:ext cx="5140960" cy="4183380"/>
          </a:xfrm>
          <a:prstGeom prst="rect">
            <a:avLst/>
          </a:prstGeom>
          <a:noFill/>
          <a:ln w="9525">
            <a:noFill/>
            <a:miter lim="800000"/>
            <a:headEnd/>
            <a:tailEnd/>
          </a:ln>
        </p:spPr>
        <p:txBody>
          <a:bodyPr vert="horz" wrap="square" lIns="93154" tIns="46578" rIns="93154" bIns="4657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1580"/>
            <a:ext cx="3037840" cy="464820"/>
          </a:xfrm>
          <a:prstGeom prst="rect">
            <a:avLst/>
          </a:prstGeom>
          <a:noFill/>
          <a:ln w="9525">
            <a:noFill/>
            <a:miter lim="800000"/>
            <a:headEnd/>
            <a:tailEnd/>
          </a:ln>
        </p:spPr>
        <p:txBody>
          <a:bodyPr vert="horz" wrap="square" lIns="93154" tIns="46578" rIns="93154" bIns="46578" numCol="1" anchor="b" anchorCtr="0" compatLnSpc="1">
            <a:prstTxWarp prst="textNoShape">
              <a:avLst/>
            </a:prstTxWarp>
          </a:bodyPr>
          <a:lstStyle>
            <a:lvl1pPr>
              <a:defRPr sz="1300" smtClean="0">
                <a:latin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972561" y="8831580"/>
            <a:ext cx="3037840" cy="464820"/>
          </a:xfrm>
          <a:prstGeom prst="rect">
            <a:avLst/>
          </a:prstGeom>
          <a:noFill/>
          <a:ln w="9525">
            <a:noFill/>
            <a:miter lim="800000"/>
            <a:headEnd/>
            <a:tailEnd/>
          </a:ln>
        </p:spPr>
        <p:txBody>
          <a:bodyPr vert="horz" wrap="square" lIns="93154" tIns="46578" rIns="93154" bIns="46578" numCol="1" anchor="b" anchorCtr="0" compatLnSpc="1">
            <a:prstTxWarp prst="textNoShape">
              <a:avLst/>
            </a:prstTxWarp>
          </a:bodyPr>
          <a:lstStyle>
            <a:lvl1pPr algn="r">
              <a:defRPr sz="1300" smtClean="0">
                <a:latin typeface="Arial" charset="0"/>
              </a:defRPr>
            </a:lvl1pPr>
          </a:lstStyle>
          <a:p>
            <a:pPr>
              <a:defRPr/>
            </a:pPr>
            <a:fld id="{1BEC3076-5B25-41AB-9D49-2FB11D91ED2A}" type="slidenum">
              <a:rPr lang="en-US"/>
              <a:pPr>
                <a:defRPr/>
              </a:pPr>
              <a:t>‹#›</a:t>
            </a:fld>
            <a:endParaRPr lang="en-US" dirty="0"/>
          </a:p>
        </p:txBody>
      </p:sp>
    </p:spTree>
    <p:extLst>
      <p:ext uri="{BB962C8B-B14F-4D97-AF65-F5344CB8AC3E}">
        <p14:creationId xmlns:p14="http://schemas.microsoft.com/office/powerpoint/2010/main" val="1366111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A884CECD-803C-46BB-8B77-DEED5035803C}" type="slidenum">
              <a:rPr lang="en-US">
                <a:latin typeface="Arial" pitchFamily="34" charset="0"/>
              </a:rPr>
              <a:pPr/>
              <a:t>1</a:t>
            </a:fld>
            <a:endParaRPr lang="en-US" dirty="0">
              <a:latin typeface="Arial" pitchFamily="34" charset="0"/>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p:spPr>
        <p:txBody>
          <a:bodyPr/>
          <a:lstStyle/>
          <a:p>
            <a:pPr eaLnBrk="1" hangingPunct="1"/>
            <a:endParaRPr lang="en-US" dirty="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21</a:t>
            </a:fld>
            <a:endParaRPr lang="en-US" dirty="0"/>
          </a:p>
        </p:txBody>
      </p:sp>
    </p:spTree>
    <p:extLst>
      <p:ext uri="{BB962C8B-B14F-4D97-AF65-F5344CB8AC3E}">
        <p14:creationId xmlns:p14="http://schemas.microsoft.com/office/powerpoint/2010/main" val="14374106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22</a:t>
            </a:fld>
            <a:endParaRPr lang="en-US" dirty="0"/>
          </a:p>
        </p:txBody>
      </p:sp>
    </p:spTree>
    <p:extLst>
      <p:ext uri="{BB962C8B-B14F-4D97-AF65-F5344CB8AC3E}">
        <p14:creationId xmlns:p14="http://schemas.microsoft.com/office/powerpoint/2010/main" val="10271860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27</a:t>
            </a:fld>
            <a:endParaRPr lang="en-US" dirty="0"/>
          </a:p>
        </p:txBody>
      </p:sp>
    </p:spTree>
    <p:extLst>
      <p:ext uri="{BB962C8B-B14F-4D97-AF65-F5344CB8AC3E}">
        <p14:creationId xmlns:p14="http://schemas.microsoft.com/office/powerpoint/2010/main" val="148446988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28</a:t>
            </a:fld>
            <a:endParaRPr lang="en-US" dirty="0"/>
          </a:p>
        </p:txBody>
      </p:sp>
    </p:spTree>
    <p:extLst>
      <p:ext uri="{BB962C8B-B14F-4D97-AF65-F5344CB8AC3E}">
        <p14:creationId xmlns:p14="http://schemas.microsoft.com/office/powerpoint/2010/main" val="137160591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30</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31</a:t>
            </a:fld>
            <a:endParaRPr lang="en-US" dirty="0"/>
          </a:p>
        </p:txBody>
      </p:sp>
    </p:spTree>
    <p:extLst>
      <p:ext uri="{BB962C8B-B14F-4D97-AF65-F5344CB8AC3E}">
        <p14:creationId xmlns:p14="http://schemas.microsoft.com/office/powerpoint/2010/main" val="279069450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32</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33</a:t>
            </a:fld>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34</a:t>
            </a:fld>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35</a:t>
            </a:fld>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36</a:t>
            </a:fld>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37</a:t>
            </a:fld>
            <a:endParaRPr 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38</a:t>
            </a:fld>
            <a:endParaRPr lang="en-US" dirty="0"/>
          </a:p>
        </p:txBody>
      </p:sp>
    </p:spTree>
    <p:extLst>
      <p:ext uri="{BB962C8B-B14F-4D97-AF65-F5344CB8AC3E}">
        <p14:creationId xmlns:p14="http://schemas.microsoft.com/office/powerpoint/2010/main" val="399993645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39</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a:t>
            </a:fld>
            <a:endParaRPr 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40</a:t>
            </a:fld>
            <a:endParaRPr 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41</a:t>
            </a:fld>
            <a:endParaRPr 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42</a:t>
            </a:fld>
            <a:endParaRPr lang="en-US" dirty="0"/>
          </a:p>
        </p:txBody>
      </p:sp>
    </p:spTree>
    <p:extLst>
      <p:ext uri="{BB962C8B-B14F-4D97-AF65-F5344CB8AC3E}">
        <p14:creationId xmlns:p14="http://schemas.microsoft.com/office/powerpoint/2010/main" val="112794064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43</a:t>
            </a:fld>
            <a:endParaRPr lang="en-US" dirty="0"/>
          </a:p>
        </p:txBody>
      </p:sp>
    </p:spTree>
    <p:extLst>
      <p:ext uri="{BB962C8B-B14F-4D97-AF65-F5344CB8AC3E}">
        <p14:creationId xmlns:p14="http://schemas.microsoft.com/office/powerpoint/2010/main" val="422618176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44</a:t>
            </a:fld>
            <a:endParaRPr lang="en-US" dirty="0"/>
          </a:p>
        </p:txBody>
      </p:sp>
    </p:spTree>
    <p:extLst>
      <p:ext uri="{BB962C8B-B14F-4D97-AF65-F5344CB8AC3E}">
        <p14:creationId xmlns:p14="http://schemas.microsoft.com/office/powerpoint/2010/main" val="68333056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45</a:t>
            </a:fld>
            <a:endParaRPr lang="en-US"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46</a:t>
            </a:fld>
            <a:endParaRPr lang="en-US"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47</a:t>
            </a:fld>
            <a:endParaRPr lang="en-US"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48</a:t>
            </a:fld>
            <a:endParaRPr lang="en-US"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49</a:t>
            </a:fld>
            <a:endParaRPr lang="en-US" dirty="0"/>
          </a:p>
        </p:txBody>
      </p:sp>
    </p:spTree>
    <p:extLst>
      <p:ext uri="{BB962C8B-B14F-4D97-AF65-F5344CB8AC3E}">
        <p14:creationId xmlns:p14="http://schemas.microsoft.com/office/powerpoint/2010/main" val="28581509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5</a:t>
            </a:fld>
            <a:endParaRPr lang="en-US"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50</a:t>
            </a:fld>
            <a:endParaRPr lang="en-US" dirty="0"/>
          </a:p>
        </p:txBody>
      </p:sp>
    </p:spTree>
    <p:extLst>
      <p:ext uri="{BB962C8B-B14F-4D97-AF65-F5344CB8AC3E}">
        <p14:creationId xmlns:p14="http://schemas.microsoft.com/office/powerpoint/2010/main" val="223340046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51</a:t>
            </a:fld>
            <a:endParaRPr lang="en-US" dirty="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52</a:t>
            </a:fld>
            <a:endParaRPr lang="en-US" dirty="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53</a:t>
            </a:fld>
            <a:endParaRPr lang="en-US" dirty="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54</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6</a:t>
            </a:fld>
            <a:endParaRPr lang="en-US" dirty="0"/>
          </a:p>
        </p:txBody>
      </p:sp>
    </p:spTree>
    <p:extLst>
      <p:ext uri="{BB962C8B-B14F-4D97-AF65-F5344CB8AC3E}">
        <p14:creationId xmlns:p14="http://schemas.microsoft.com/office/powerpoint/2010/main" val="41663580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7</a:t>
            </a:fld>
            <a:endParaRPr lang="en-US" dirty="0"/>
          </a:p>
        </p:txBody>
      </p:sp>
    </p:spTree>
    <p:extLst>
      <p:ext uri="{BB962C8B-B14F-4D97-AF65-F5344CB8AC3E}">
        <p14:creationId xmlns:p14="http://schemas.microsoft.com/office/powerpoint/2010/main" val="2898271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94070"/>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567E7CF-E1C7-4EFD-B6F4-83A3CE20783A}"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BBBD588-EE94-4865-806B-7E088582BA9C}"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F2D66D22-8E2E-428B-9A04-6E465AEF66A2}"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3A28622A-868B-4626-B788-F10EB9D3EEB5}" type="slidenum">
              <a:rPr lang="en-US"/>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40FDDDF-F98D-420A-81A2-8B3C1AB069CA}"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48FF7268-2665-4943-B8CE-EB751F103B7A}"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C6502DC0-D13A-4205-BCE5-6A6AA8D6BF0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8D1D8D5D-689F-4034-8C4B-55586FEE0A9B}"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9813BFB7-B055-4F63-A8AD-BBE338EEABC9}"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2CB5DCA6-A020-4D4C-8C9D-ADF32EE07864}"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C143D0CC-A0E5-4010-ACD6-36E6FB96DF12}"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smtClean="0">
                <a:latin typeface="Arial" charset="0"/>
              </a:defRPr>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smtClean="0">
                <a:latin typeface="Arial" charset="0"/>
              </a:defRPr>
            </a:lvl1pPr>
          </a:lstStyle>
          <a:p>
            <a:pPr>
              <a:defRPr/>
            </a:pPr>
            <a:endParaRPr lang="en-US" dirty="0"/>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smtClean="0">
                <a:latin typeface="Arial" charset="0"/>
              </a:defRPr>
            </a:lvl1pPr>
          </a:lstStyle>
          <a:p>
            <a:pPr>
              <a:defRPr/>
            </a:pPr>
            <a:fld id="{1D4EB3C1-8F9D-42EF-9E85-3A89EB64C536}"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pitchFamily="1" charset="-128"/>
        </a:defRPr>
      </a:lvl2pPr>
      <a:lvl3pPr algn="ctr" rtl="0" eaLnBrk="0" fontAlgn="base" hangingPunct="0">
        <a:spcBef>
          <a:spcPct val="0"/>
        </a:spcBef>
        <a:spcAft>
          <a:spcPct val="0"/>
        </a:spcAft>
        <a:defRPr sz="4400">
          <a:solidFill>
            <a:schemeClr val="tx2"/>
          </a:solidFill>
          <a:latin typeface="Arial" charset="0"/>
          <a:ea typeface="ＭＳ Ｐゴシック" pitchFamily="1" charset="-128"/>
        </a:defRPr>
      </a:lvl3pPr>
      <a:lvl4pPr algn="ctr" rtl="0" eaLnBrk="0" fontAlgn="base" hangingPunct="0">
        <a:spcBef>
          <a:spcPct val="0"/>
        </a:spcBef>
        <a:spcAft>
          <a:spcPct val="0"/>
        </a:spcAft>
        <a:defRPr sz="4400">
          <a:solidFill>
            <a:schemeClr val="tx2"/>
          </a:solidFill>
          <a:latin typeface="Arial" charset="0"/>
          <a:ea typeface="ＭＳ Ｐゴシック" pitchFamily="1" charset="-128"/>
        </a:defRPr>
      </a:lvl4pPr>
      <a:lvl5pPr algn="ctr" rtl="0" eaLnBrk="0" fontAlgn="base" hangingPunct="0">
        <a:spcBef>
          <a:spcPct val="0"/>
        </a:spcBef>
        <a:spcAft>
          <a:spcPct val="0"/>
        </a:spcAft>
        <a:defRPr sz="4400">
          <a:solidFill>
            <a:schemeClr val="tx2"/>
          </a:solidFill>
          <a:latin typeface="Arial" charset="0"/>
          <a:ea typeface="ＭＳ Ｐゴシック" pitchFamily="1" charset="-128"/>
        </a:defRPr>
      </a:lvl5pPr>
      <a:lvl6pPr marL="457200" algn="ctr" rtl="0" fontAlgn="base">
        <a:spcBef>
          <a:spcPct val="0"/>
        </a:spcBef>
        <a:spcAft>
          <a:spcPct val="0"/>
        </a:spcAft>
        <a:defRPr sz="4400">
          <a:solidFill>
            <a:schemeClr val="tx2"/>
          </a:solidFill>
          <a:latin typeface="Arial" charset="0"/>
          <a:ea typeface="ＭＳ Ｐゴシック" pitchFamily="1" charset="-128"/>
        </a:defRPr>
      </a:lvl6pPr>
      <a:lvl7pPr marL="914400" algn="ctr" rtl="0" fontAlgn="base">
        <a:spcBef>
          <a:spcPct val="0"/>
        </a:spcBef>
        <a:spcAft>
          <a:spcPct val="0"/>
        </a:spcAft>
        <a:defRPr sz="4400">
          <a:solidFill>
            <a:schemeClr val="tx2"/>
          </a:solidFill>
          <a:latin typeface="Arial" charset="0"/>
          <a:ea typeface="ＭＳ Ｐゴシック" pitchFamily="1" charset="-128"/>
        </a:defRPr>
      </a:lvl7pPr>
      <a:lvl8pPr marL="1371600" algn="ctr" rtl="0" fontAlgn="base">
        <a:spcBef>
          <a:spcPct val="0"/>
        </a:spcBef>
        <a:spcAft>
          <a:spcPct val="0"/>
        </a:spcAft>
        <a:defRPr sz="4400">
          <a:solidFill>
            <a:schemeClr val="tx2"/>
          </a:solidFill>
          <a:latin typeface="Arial" charset="0"/>
          <a:ea typeface="ＭＳ Ｐゴシック" pitchFamily="1" charset="-128"/>
        </a:defRPr>
      </a:lvl8pPr>
      <a:lvl9pPr marL="1828800" algn="ctr" rtl="0" fontAlgn="base">
        <a:spcBef>
          <a:spcPct val="0"/>
        </a:spcBef>
        <a:spcAft>
          <a:spcPct val="0"/>
        </a:spcAft>
        <a:defRPr sz="4400">
          <a:solidFill>
            <a:schemeClr val="tx2"/>
          </a:solidFill>
          <a:latin typeface="Arial" charset="0"/>
          <a:ea typeface="ＭＳ Ｐゴシック" pitchFamily="1"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wmf"/><Relationship Id="rId5" Type="http://schemas.openxmlformats.org/officeDocument/2006/relationships/image" Target="../media/image3.wmf"/><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mws_background"/>
          <p:cNvPicPr>
            <a:picLocks noChangeAspect="1" noChangeArrowheads="1"/>
          </p:cNvPicPr>
          <p:nvPr/>
        </p:nvPicPr>
        <p:blipFill>
          <a:blip r:embed="rId3" cstate="print"/>
          <a:srcRect/>
          <a:stretch>
            <a:fillRect/>
          </a:stretch>
        </p:blipFill>
        <p:spPr bwMode="auto">
          <a:xfrm>
            <a:off x="0" y="0"/>
            <a:ext cx="9145588" cy="6859588"/>
          </a:xfrm>
          <a:prstGeom prst="rect">
            <a:avLst/>
          </a:prstGeom>
          <a:noFill/>
          <a:ln w="9525">
            <a:noFill/>
            <a:miter lim="800000"/>
            <a:headEnd/>
            <a:tailEnd/>
          </a:ln>
        </p:spPr>
      </p:pic>
      <p:pic>
        <p:nvPicPr>
          <p:cNvPr id="3075" name="Picture 7" descr="MW_stripe"/>
          <p:cNvPicPr>
            <a:picLocks noChangeAspect="1" noChangeArrowheads="1"/>
          </p:cNvPicPr>
          <p:nvPr/>
        </p:nvPicPr>
        <p:blipFill>
          <a:blip r:embed="rId4" cstate="print"/>
          <a:srcRect l="5173"/>
          <a:stretch>
            <a:fillRect/>
          </a:stretch>
        </p:blipFill>
        <p:spPr bwMode="auto">
          <a:xfrm>
            <a:off x="0" y="3886200"/>
            <a:ext cx="8382000" cy="1304925"/>
          </a:xfrm>
          <a:prstGeom prst="rect">
            <a:avLst/>
          </a:prstGeom>
          <a:noFill/>
          <a:ln w="9525">
            <a:noFill/>
            <a:miter lim="800000"/>
            <a:headEnd/>
            <a:tailEnd/>
          </a:ln>
        </p:spPr>
      </p:pic>
      <p:pic>
        <p:nvPicPr>
          <p:cNvPr id="3076" name="Picture 4" descr="MitchellWilliamslogo4c"/>
          <p:cNvPicPr>
            <a:picLocks noChangeAspect="1" noChangeArrowheads="1"/>
          </p:cNvPicPr>
          <p:nvPr/>
        </p:nvPicPr>
        <p:blipFill>
          <a:blip r:embed="rId5" cstate="print"/>
          <a:srcRect/>
          <a:stretch>
            <a:fillRect/>
          </a:stretch>
        </p:blipFill>
        <p:spPr bwMode="auto">
          <a:xfrm>
            <a:off x="3810000" y="3886200"/>
            <a:ext cx="4495800" cy="1284288"/>
          </a:xfrm>
          <a:prstGeom prst="rect">
            <a:avLst/>
          </a:prstGeom>
          <a:noFill/>
          <a:ln w="9525">
            <a:noFill/>
            <a:miter lim="800000"/>
            <a:headEnd/>
            <a:tailEnd/>
          </a:ln>
        </p:spPr>
      </p:pic>
      <p:pic>
        <p:nvPicPr>
          <p:cNvPr id="3077" name="Picture 5" descr="MWSG&amp;W_names"/>
          <p:cNvPicPr>
            <a:picLocks noChangeAspect="1" noChangeArrowheads="1"/>
          </p:cNvPicPr>
          <p:nvPr/>
        </p:nvPicPr>
        <p:blipFill>
          <a:blip r:embed="rId6" cstate="print"/>
          <a:srcRect/>
          <a:stretch>
            <a:fillRect/>
          </a:stretch>
        </p:blipFill>
        <p:spPr bwMode="auto">
          <a:xfrm>
            <a:off x="1296988" y="5334000"/>
            <a:ext cx="6604000" cy="492125"/>
          </a:xfrm>
          <a:prstGeom prst="rect">
            <a:avLst/>
          </a:prstGeom>
          <a:noFill/>
          <a:ln w="9525">
            <a:noFill/>
            <a:miter lim="800000"/>
            <a:headEnd/>
            <a:tailEnd/>
          </a:ln>
        </p:spPr>
      </p:pic>
      <p:sp>
        <p:nvSpPr>
          <p:cNvPr id="3078" name="Rectangle 6"/>
          <p:cNvSpPr>
            <a:spLocks noGrp="1" noChangeArrowheads="1"/>
          </p:cNvSpPr>
          <p:nvPr>
            <p:ph type="subTitle" idx="1"/>
          </p:nvPr>
        </p:nvSpPr>
        <p:spPr>
          <a:xfrm>
            <a:off x="685800" y="685800"/>
            <a:ext cx="7772400" cy="4267200"/>
          </a:xfrm>
          <a:noFill/>
        </p:spPr>
        <p:txBody>
          <a:bodyPr/>
          <a:lstStyle/>
          <a:p>
            <a:pPr eaLnBrk="1" hangingPunct="1"/>
            <a:endParaRPr lang="en-US" sz="2800" b="1" dirty="0">
              <a:solidFill>
                <a:schemeClr val="bg1"/>
              </a:solidFill>
              <a:latin typeface="HelveticaNeueLT Com 25 UltLt" pitchFamily="34" charset="0"/>
            </a:endParaRPr>
          </a:p>
          <a:p>
            <a:pPr eaLnBrk="1" hangingPunct="1"/>
            <a:r>
              <a:rPr lang="en-US" sz="2800" b="1" dirty="0">
                <a:solidFill>
                  <a:schemeClr val="bg1"/>
                </a:solidFill>
                <a:latin typeface="HelveticaNeueLT Com 25 UltLt" pitchFamily="34" charset="0"/>
              </a:rPr>
              <a:t>Medical Marijuana Update </a:t>
            </a:r>
          </a:p>
          <a:p>
            <a:pPr eaLnBrk="1" hangingPunct="1"/>
            <a:r>
              <a:rPr lang="en-US" sz="2800" b="1" dirty="0">
                <a:solidFill>
                  <a:schemeClr val="bg1"/>
                </a:solidFill>
                <a:latin typeface="HelveticaNeueLT Com 25 UltLt" pitchFamily="34" charset="0"/>
              </a:rPr>
              <a:t>Workplace Issues/ Update</a:t>
            </a:r>
          </a:p>
          <a:p>
            <a:pPr eaLnBrk="1" hangingPunct="1"/>
            <a:r>
              <a:rPr lang="en-US" sz="2800" b="1" dirty="0">
                <a:solidFill>
                  <a:schemeClr val="bg1"/>
                </a:solidFill>
                <a:latin typeface="HelveticaNeueLT Com 25 UltLt" pitchFamily="34" charset="0"/>
              </a:rPr>
              <a:t>Arkansas Environmental Federation Convention</a:t>
            </a:r>
            <a:r>
              <a:rPr lang="en-US" sz="2400" b="1" dirty="0">
                <a:solidFill>
                  <a:schemeClr val="bg1"/>
                </a:solidFill>
                <a:latin typeface="HelveticaNeueLT Com 25 UltLt" pitchFamily="34" charset="0"/>
              </a:rPr>
              <a:t> </a:t>
            </a:r>
          </a:p>
        </p:txBody>
      </p:sp>
      <p:sp>
        <p:nvSpPr>
          <p:cNvPr id="2" name="Slide Number Placeholder 1"/>
          <p:cNvSpPr>
            <a:spLocks noGrp="1"/>
          </p:cNvSpPr>
          <p:nvPr>
            <p:ph type="sldNum" sz="quarter" idx="12"/>
          </p:nvPr>
        </p:nvSpPr>
        <p:spPr/>
        <p:txBody>
          <a:bodyPr/>
          <a:lstStyle/>
          <a:p>
            <a:pPr>
              <a:defRPr/>
            </a:pPr>
            <a:fld id="{9567E7CF-E1C7-4EFD-B6F4-83A3CE20783A}" type="slidenum">
              <a:rPr lang="en-US" smtClean="0"/>
              <a:pPr>
                <a:defRPr/>
              </a:pPr>
              <a:t>1</a:t>
            </a:fld>
            <a:endParaRPr lang="en-US" dirty="0"/>
          </a:p>
        </p:txBody>
      </p:sp>
      <p:sp>
        <p:nvSpPr>
          <p:cNvPr id="4" name="TextBox 3">
            <a:extLst>
              <a:ext uri="{FF2B5EF4-FFF2-40B4-BE49-F238E27FC236}">
                <a16:creationId xmlns:a16="http://schemas.microsoft.com/office/drawing/2014/main" id="{B0BEE25C-E061-1A86-886E-F85A1643326F}"/>
              </a:ext>
            </a:extLst>
          </p:cNvPr>
          <p:cNvSpPr txBox="1"/>
          <p:nvPr/>
        </p:nvSpPr>
        <p:spPr>
          <a:xfrm>
            <a:off x="990600" y="4138805"/>
            <a:ext cx="4622800" cy="738664"/>
          </a:xfrm>
          <a:prstGeom prst="rect">
            <a:avLst/>
          </a:prstGeom>
          <a:noFill/>
        </p:spPr>
        <p:txBody>
          <a:bodyPr wrap="square">
            <a:spAutoFit/>
          </a:bodyPr>
          <a:lstStyle/>
          <a:p>
            <a:r>
              <a:rPr lang="en-US" sz="2400" b="1" dirty="0">
                <a:latin typeface="HelveticaNeueLT Com 25 UltLt" pitchFamily="34" charset="0"/>
              </a:rPr>
              <a:t>Walter G. Wright</a:t>
            </a:r>
            <a:br>
              <a:rPr lang="en-US" sz="2400" b="1" dirty="0">
                <a:latin typeface="HelveticaNeueLT Com 25 UltLt" pitchFamily="34" charset="0"/>
              </a:rPr>
            </a:br>
            <a:r>
              <a:rPr lang="en-US" sz="1800" b="1" dirty="0">
                <a:latin typeface="HelveticaNeueLT Com 25 UltLt" pitchFamily="34" charset="0"/>
              </a:rPr>
              <a:t>wwright@mwlaw.com</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600" b="1" kern="0" dirty="0">
                <a:solidFill>
                  <a:schemeClr val="bg1"/>
                </a:solidFill>
                <a:latin typeface="HelveticaNeueLT Com 25 UltLt" pitchFamily="34" charset="0"/>
                <a:ea typeface="+mj-ea"/>
                <a:cs typeface="+mj-cs"/>
              </a:rPr>
              <a:t>Arkansas Amendment Details</a:t>
            </a:r>
            <a:br>
              <a:rPr lang="en-US" sz="3600" b="1" kern="0" dirty="0">
                <a:solidFill>
                  <a:schemeClr val="bg1"/>
                </a:solidFill>
                <a:latin typeface="HelveticaNeueLT Com 25 UltLt" pitchFamily="34" charset="0"/>
                <a:ea typeface="+mj-ea"/>
                <a:cs typeface="+mj-cs"/>
              </a:rPr>
            </a:br>
            <a:r>
              <a:rPr lang="en-US" sz="3600" b="1" kern="0" dirty="0">
                <a:solidFill>
                  <a:schemeClr val="bg1"/>
                </a:solidFill>
                <a:latin typeface="HelveticaNeueLT Com 25 UltLt" pitchFamily="34" charset="0"/>
                <a:ea typeface="+mj-ea"/>
                <a:cs typeface="+mj-cs"/>
              </a:rPr>
              <a:t>Qualifying Medical Condition</a:t>
            </a:r>
            <a:endParaRPr kumimoji="0" lang="en-US" sz="3600" b="1" i="0" u="none" strike="noStrike" kern="0" cap="none" spc="0" normalizeH="0" baseline="0" noProof="0" dirty="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8" name="Content Placeholder 7"/>
          <p:cNvSpPr>
            <a:spLocks noGrp="1"/>
          </p:cNvSpPr>
          <p:nvPr>
            <p:ph sz="half" idx="1"/>
          </p:nvPr>
        </p:nvSpPr>
        <p:spPr>
          <a:xfrm>
            <a:off x="685800" y="1607820"/>
            <a:ext cx="3810000" cy="3649980"/>
          </a:xfrm>
        </p:spPr>
        <p:txBody>
          <a:bodyPr/>
          <a:lstStyle/>
          <a:p>
            <a:r>
              <a:rPr lang="en-US" dirty="0"/>
              <a:t>Cancer		</a:t>
            </a:r>
          </a:p>
          <a:p>
            <a:r>
              <a:rPr lang="en-US" dirty="0"/>
              <a:t>Glaucoma</a:t>
            </a:r>
          </a:p>
          <a:p>
            <a:r>
              <a:rPr lang="en-US" dirty="0"/>
              <a:t>HIV/AIDS</a:t>
            </a:r>
          </a:p>
          <a:p>
            <a:r>
              <a:rPr lang="en-US" dirty="0"/>
              <a:t>Hepatitis C</a:t>
            </a:r>
          </a:p>
          <a:p>
            <a:r>
              <a:rPr lang="en-US" dirty="0"/>
              <a:t>ALS</a:t>
            </a:r>
          </a:p>
          <a:p>
            <a:r>
              <a:rPr lang="en-US" dirty="0"/>
              <a:t>Severe Arthritis</a:t>
            </a:r>
          </a:p>
          <a:p>
            <a:endParaRPr lang="en-US" dirty="0"/>
          </a:p>
        </p:txBody>
      </p:sp>
      <p:sp>
        <p:nvSpPr>
          <p:cNvPr id="9" name="Content Placeholder 8"/>
          <p:cNvSpPr>
            <a:spLocks noGrp="1"/>
          </p:cNvSpPr>
          <p:nvPr>
            <p:ph sz="half" idx="2"/>
          </p:nvPr>
        </p:nvSpPr>
        <p:spPr>
          <a:xfrm>
            <a:off x="4648200" y="1607820"/>
            <a:ext cx="3810000" cy="4114800"/>
          </a:xfrm>
        </p:spPr>
        <p:txBody>
          <a:bodyPr/>
          <a:lstStyle/>
          <a:p>
            <a:r>
              <a:rPr lang="en-US" dirty="0"/>
              <a:t>Crohn’s Disease</a:t>
            </a:r>
          </a:p>
          <a:p>
            <a:r>
              <a:rPr lang="en-US" dirty="0"/>
              <a:t>Ulcerative Colitis</a:t>
            </a:r>
          </a:p>
          <a:p>
            <a:r>
              <a:rPr lang="en-US" dirty="0"/>
              <a:t>PTSD</a:t>
            </a:r>
          </a:p>
          <a:p>
            <a:r>
              <a:rPr lang="en-US" dirty="0"/>
              <a:t>Tourette’s Syndrome</a:t>
            </a:r>
          </a:p>
          <a:p>
            <a:r>
              <a:rPr lang="en-US" dirty="0"/>
              <a:t>Fibromyalgia</a:t>
            </a:r>
          </a:p>
          <a:p>
            <a:r>
              <a:rPr lang="en-US" dirty="0"/>
              <a:t>Alzheimer’s Disease</a:t>
            </a:r>
          </a:p>
          <a:p>
            <a:pPr marL="0" indent="0">
              <a:buNone/>
            </a:pPr>
            <a:endParaRPr lang="en-US" dirty="0"/>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10</a:t>
            </a:fld>
            <a:endParaRPr lang="en-US" dirty="0"/>
          </a:p>
        </p:txBody>
      </p:sp>
    </p:spTree>
    <p:extLst>
      <p:ext uri="{BB962C8B-B14F-4D97-AF65-F5344CB8AC3E}">
        <p14:creationId xmlns:p14="http://schemas.microsoft.com/office/powerpoint/2010/main" val="12699321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200" b="1" kern="0" dirty="0">
                <a:solidFill>
                  <a:schemeClr val="bg1"/>
                </a:solidFill>
                <a:ea typeface="+mj-ea"/>
                <a:cs typeface="Arial" panose="020B0604020202020204" pitchFamily="34" charset="0"/>
              </a:rPr>
              <a:t>Arkansas Amendment Details </a:t>
            </a:r>
            <a:br>
              <a:rPr lang="en-US" sz="3200" b="1" kern="0" dirty="0">
                <a:solidFill>
                  <a:schemeClr val="bg1"/>
                </a:solidFill>
                <a:ea typeface="+mj-ea"/>
                <a:cs typeface="Arial" panose="020B0604020202020204" pitchFamily="34" charset="0"/>
              </a:rPr>
            </a:br>
            <a:r>
              <a:rPr lang="en-US" sz="3200" b="1" kern="0" dirty="0">
                <a:solidFill>
                  <a:schemeClr val="bg1"/>
                </a:solidFill>
                <a:ea typeface="+mj-ea"/>
                <a:cs typeface="Arial" panose="020B0604020202020204" pitchFamily="34" charset="0"/>
              </a:rPr>
              <a:t>Qualifying Medical Condition (cont.)</a:t>
            </a:r>
            <a:endParaRPr kumimoji="0" lang="en-US" sz="3200" b="1" i="0" u="none" strike="noStrike" kern="0" cap="none" spc="0" normalizeH="0" baseline="0" noProof="0" dirty="0">
              <a:ln>
                <a:noFill/>
              </a:ln>
              <a:solidFill>
                <a:schemeClr val="bg1"/>
              </a:solidFill>
              <a:effectLst/>
              <a:uLnTx/>
              <a:uFillTx/>
              <a:ea typeface="+mj-ea"/>
              <a:cs typeface="Arial" panose="020B0604020202020204" pitchFamily="34" charset="0"/>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eaLnBrk="1" hangingPunct="1">
              <a:spcBef>
                <a:spcPct val="20000"/>
              </a:spcBef>
              <a:defRPr/>
            </a:pPr>
            <a:endParaRPr lang="en-US" kern="0" dirty="0">
              <a:latin typeface="+mn-lt"/>
              <a:ea typeface="+mn-ea"/>
            </a:endParaRPr>
          </a:p>
          <a:p>
            <a:pPr lvl="0" eaLnBrk="1" hangingPunct="1">
              <a:spcBef>
                <a:spcPct val="20000"/>
              </a:spcBef>
              <a:defRPr/>
            </a:pPr>
            <a:r>
              <a:rPr lang="en-US" kern="0" dirty="0">
                <a:latin typeface="+mn-lt"/>
                <a:ea typeface="+mn-ea"/>
              </a:rPr>
              <a:t>Also includes chronic or debilitating diseases</a:t>
            </a:r>
          </a:p>
          <a:p>
            <a:pPr lvl="0" eaLnBrk="1" hangingPunct="1">
              <a:spcBef>
                <a:spcPct val="20000"/>
              </a:spcBef>
              <a:defRPr/>
            </a:pPr>
            <a:r>
              <a:rPr lang="en-US" kern="0" dirty="0">
                <a:latin typeface="+mn-lt"/>
                <a:ea typeface="+mn-ea"/>
              </a:rPr>
              <a:t>with enumerated severe symptoms including:</a:t>
            </a:r>
          </a:p>
          <a:p>
            <a:pPr lvl="0" eaLnBrk="1" hangingPunct="1">
              <a:spcBef>
                <a:spcPct val="20000"/>
              </a:spcBef>
              <a:defRPr/>
            </a:pPr>
            <a:endParaRPr lang="en-US" kern="0" dirty="0">
              <a:latin typeface="+mn-lt"/>
              <a:ea typeface="+mn-ea"/>
            </a:endParaRPr>
          </a:p>
          <a:p>
            <a:pPr marL="457200" lvl="0" indent="-457200" eaLnBrk="1" hangingPunct="1">
              <a:spcBef>
                <a:spcPct val="20000"/>
              </a:spcBef>
              <a:buFont typeface="Wingdings" panose="05000000000000000000" pitchFamily="2" charset="2"/>
              <a:buChar char="Ø"/>
              <a:defRPr/>
            </a:pPr>
            <a:r>
              <a:rPr lang="en-US" kern="0" dirty="0">
                <a:latin typeface="+mn-lt"/>
                <a:ea typeface="+mn-ea"/>
              </a:rPr>
              <a:t>Intractable Pain.</a:t>
            </a:r>
          </a:p>
          <a:p>
            <a:pPr marL="342900" lvl="0" indent="-342900" eaLnBrk="1" hangingPunct="1">
              <a:spcBef>
                <a:spcPct val="20000"/>
              </a:spcBef>
              <a:buFont typeface="Wingdings" panose="05000000000000000000" pitchFamily="2" charset="2"/>
              <a:buChar char="Ø"/>
              <a:defRPr/>
            </a:pPr>
            <a:r>
              <a:rPr lang="en-US" kern="0" dirty="0">
                <a:latin typeface="+mn-lt"/>
                <a:ea typeface="+mn-ea"/>
              </a:rPr>
              <a:t>Severe Nausea.</a:t>
            </a:r>
          </a:p>
          <a:p>
            <a:pPr marL="342900" lvl="0" indent="-342900" eaLnBrk="1" hangingPunct="1">
              <a:spcBef>
                <a:spcPct val="20000"/>
              </a:spcBef>
              <a:buFont typeface="Wingdings" panose="05000000000000000000" pitchFamily="2" charset="2"/>
              <a:buChar char="Ø"/>
              <a:defRPr/>
            </a:pPr>
            <a:r>
              <a:rPr lang="en-US" kern="0" dirty="0">
                <a:latin typeface="+mn-lt"/>
                <a:ea typeface="+mn-ea"/>
              </a:rPr>
              <a:t>Severe Muscle Spasms.</a:t>
            </a:r>
          </a:p>
          <a:p>
            <a:pPr marL="342900" lvl="0" indent="-342900" eaLnBrk="1" hangingPunct="1">
              <a:spcBef>
                <a:spcPct val="20000"/>
              </a:spcBef>
              <a:buFont typeface="Wingdings" panose="05000000000000000000" pitchFamily="2" charset="2"/>
              <a:buChar char="Ø"/>
              <a:defRPr/>
            </a:pPr>
            <a:r>
              <a:rPr lang="en-US" kern="0" dirty="0">
                <a:latin typeface="+mn-lt"/>
                <a:ea typeface="+mn-ea"/>
              </a:rPr>
              <a:t>Seizures.</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11</a:t>
            </a:fld>
            <a:endParaRPr lang="en-US" dirty="0"/>
          </a:p>
        </p:txBody>
      </p:sp>
    </p:spTree>
    <p:extLst>
      <p:ext uri="{BB962C8B-B14F-4D97-AF65-F5344CB8AC3E}">
        <p14:creationId xmlns:p14="http://schemas.microsoft.com/office/powerpoint/2010/main" val="2730519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4400" b="1" kern="0" dirty="0">
                <a:solidFill>
                  <a:schemeClr val="bg1"/>
                </a:solidFill>
                <a:latin typeface="HelveticaNeueLT Com 25 UltLt" pitchFamily="34" charset="0"/>
                <a:ea typeface="+mj-ea"/>
                <a:cs typeface="+mj-cs"/>
              </a:rPr>
              <a:t>Next Steps</a:t>
            </a:r>
            <a:endParaRPr kumimoji="0" lang="en-US" sz="4400" b="1" i="0" u="none" strike="noStrike" kern="0" cap="none" spc="0" normalizeH="0" baseline="0" noProof="0" dirty="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eaLnBrk="1" hangingPunct="1">
              <a:spcBef>
                <a:spcPct val="20000"/>
              </a:spcBef>
              <a:buFont typeface="Wingdings" panose="05000000000000000000" pitchFamily="2" charset="2"/>
              <a:buChar char="Ø"/>
              <a:defRPr/>
            </a:pPr>
            <a:r>
              <a:rPr lang="en-US" kern="0" dirty="0">
                <a:latin typeface="+mn-lt"/>
                <a:ea typeface="+mn-ea"/>
              </a:rPr>
              <a:t>If a physician provides a written certification of a qualifying condition, the qualifying patient can use the certification to obtain a registry identification card from the Arkansas Department of Health.</a:t>
            </a:r>
          </a:p>
          <a:p>
            <a:pPr lvl="0" eaLnBrk="1" hangingPunct="1">
              <a:spcBef>
                <a:spcPct val="20000"/>
              </a:spcBef>
              <a:defRPr/>
            </a:pPr>
            <a:endParaRPr lang="en-US" kern="0" dirty="0">
              <a:latin typeface="+mn-lt"/>
              <a:ea typeface="+mn-ea"/>
            </a:endParaRPr>
          </a:p>
          <a:p>
            <a:pPr marL="342900" lvl="0" indent="-342900" eaLnBrk="1" hangingPunct="1">
              <a:spcBef>
                <a:spcPct val="20000"/>
              </a:spcBef>
              <a:buFont typeface="Wingdings" panose="05000000000000000000" pitchFamily="2" charset="2"/>
              <a:buChar char="Ø"/>
              <a:defRPr/>
            </a:pPr>
            <a:r>
              <a:rPr lang="en-US" kern="0" dirty="0">
                <a:latin typeface="+mn-lt"/>
                <a:ea typeface="+mn-ea"/>
              </a:rPr>
              <a:t>Once the Qualifying Patient Obtains a Registry Identification Card, he/she can purchase and possess up to 2.5 ounces of marijuana without threat of criminal prosecution or adverse state actions.</a:t>
            </a:r>
          </a:p>
          <a:p>
            <a:pPr lvl="0"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12</a:t>
            </a:fld>
            <a:endParaRPr lang="en-US" dirty="0"/>
          </a:p>
        </p:txBody>
      </p:sp>
    </p:spTree>
    <p:extLst>
      <p:ext uri="{BB962C8B-B14F-4D97-AF65-F5344CB8AC3E}">
        <p14:creationId xmlns:p14="http://schemas.microsoft.com/office/powerpoint/2010/main" val="22117697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001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200" b="1" kern="0" dirty="0">
                <a:solidFill>
                  <a:schemeClr val="bg1"/>
                </a:solidFill>
                <a:ea typeface="+mj-ea"/>
                <a:cs typeface="Arial" panose="020B0604020202020204" pitchFamily="34" charset="0"/>
              </a:rPr>
              <a:t>Arkansas Amendment</a:t>
            </a:r>
            <a:br>
              <a:rPr lang="en-US" sz="3200" b="1" kern="0" dirty="0">
                <a:solidFill>
                  <a:schemeClr val="bg1"/>
                </a:solidFill>
                <a:ea typeface="+mj-ea"/>
                <a:cs typeface="Arial" panose="020B0604020202020204" pitchFamily="34" charset="0"/>
              </a:rPr>
            </a:br>
            <a:r>
              <a:rPr lang="en-US" sz="3200" b="1" kern="0" dirty="0">
                <a:solidFill>
                  <a:schemeClr val="bg1"/>
                </a:solidFill>
                <a:ea typeface="+mj-ea"/>
                <a:cs typeface="Arial" panose="020B0604020202020204" pitchFamily="34" charset="0"/>
              </a:rPr>
              <a:t>Non-Discrimination Provision</a:t>
            </a:r>
            <a:endParaRPr kumimoji="0" lang="en-US" sz="3200" b="1" i="0" u="none" strike="noStrike" kern="0" cap="none" spc="0" normalizeH="0" baseline="0" noProof="0" dirty="0">
              <a:ln>
                <a:noFill/>
              </a:ln>
              <a:solidFill>
                <a:schemeClr val="bg1"/>
              </a:solidFill>
              <a:effectLst/>
              <a:uLnTx/>
              <a:uFillTx/>
              <a:ea typeface="+mj-ea"/>
              <a:cs typeface="Arial" panose="020B0604020202020204" pitchFamily="34" charset="0"/>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r>
              <a:rPr lang="en-US" sz="2800" kern="0" dirty="0">
                <a:latin typeface="+mn-lt"/>
                <a:ea typeface="+mn-ea"/>
              </a:rPr>
              <a:t>Some job applicants and employees may produce a medical marijuana registry ID card approved by the Arkansas Department of Health in response to a failed drug test.</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13</a:t>
            </a:fld>
            <a:endParaRPr lang="en-US" dirty="0"/>
          </a:p>
        </p:txBody>
      </p:sp>
    </p:spTree>
    <p:extLst>
      <p:ext uri="{BB962C8B-B14F-4D97-AF65-F5344CB8AC3E}">
        <p14:creationId xmlns:p14="http://schemas.microsoft.com/office/powerpoint/2010/main" val="4469368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fr-FR" sz="3200" b="1" kern="0" dirty="0">
                <a:solidFill>
                  <a:schemeClr val="bg1"/>
                </a:solidFill>
                <a:ea typeface="+mj-ea"/>
                <a:cs typeface="Arial" panose="020B0604020202020204" pitchFamily="34" charset="0"/>
              </a:rPr>
              <a:t>Arkansas Amendment</a:t>
            </a:r>
            <a:br>
              <a:rPr lang="fr-FR" sz="3200" b="1" kern="0" dirty="0">
                <a:solidFill>
                  <a:schemeClr val="bg1"/>
                </a:solidFill>
                <a:ea typeface="+mj-ea"/>
                <a:cs typeface="Arial" panose="020B0604020202020204" pitchFamily="34" charset="0"/>
              </a:rPr>
            </a:br>
            <a:r>
              <a:rPr lang="fr-FR" sz="3200" b="1" kern="0" dirty="0">
                <a:solidFill>
                  <a:schemeClr val="bg1"/>
                </a:solidFill>
                <a:ea typeface="+mj-ea"/>
                <a:cs typeface="Arial" panose="020B0604020202020204" pitchFamily="34" charset="0"/>
              </a:rPr>
              <a:t>Non-Discrimination Provision (Cont.)</a:t>
            </a:r>
            <a:endParaRPr kumimoji="0" lang="en-US" sz="3200" b="1" i="0" u="none" strike="noStrike" kern="0" cap="none" spc="0" normalizeH="0" baseline="0" noProof="0" dirty="0">
              <a:ln>
                <a:noFill/>
              </a:ln>
              <a:solidFill>
                <a:schemeClr val="bg1"/>
              </a:solidFill>
              <a:effectLst/>
              <a:uLnTx/>
              <a:uFillTx/>
              <a:ea typeface="+mj-ea"/>
              <a:cs typeface="Arial" panose="020B0604020202020204" pitchFamily="34" charset="0"/>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buFont typeface="Wingdings" panose="05000000000000000000" pitchFamily="2" charset="2"/>
              <a:buChar char="Ø"/>
            </a:pPr>
            <a:r>
              <a:rPr lang="en-US" sz="2000" dirty="0"/>
              <a:t>Non-compliance with the Arkansas Medical Marijuana Amendment of 2016 (AMMA) can pose significant risks for an employer.  It includes a non-discrimination provision directed at employers.  The provision provides that:</a:t>
            </a:r>
          </a:p>
          <a:p>
            <a:pPr marL="342900" indent="-342900">
              <a:buFont typeface="Wingdings" panose="05000000000000000000" pitchFamily="2" charset="2"/>
              <a:buChar char="Ø"/>
            </a:pPr>
            <a:endParaRPr lang="en-US" sz="2000" dirty="0"/>
          </a:p>
          <a:p>
            <a:pPr marL="800100" lvl="1" indent="-342900">
              <a:buFont typeface="Courier New" panose="02070309020205020404" pitchFamily="49" charset="0"/>
              <a:buChar char="o"/>
            </a:pPr>
            <a:r>
              <a:rPr lang="en-US" sz="2000" dirty="0"/>
              <a:t>“An employer shall not discriminate against an applicant or employee in hiring, termination, or any term or condition of employment, or otherwise penalize an applicant or employee, based upon the applicant’s or employee’s past or present status as a qualifying patient or designated caregiver.”</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14</a:t>
            </a:fld>
            <a:endParaRPr lang="en-US" dirty="0"/>
          </a:p>
        </p:txBody>
      </p:sp>
    </p:spTree>
    <p:extLst>
      <p:ext uri="{BB962C8B-B14F-4D97-AF65-F5344CB8AC3E}">
        <p14:creationId xmlns:p14="http://schemas.microsoft.com/office/powerpoint/2010/main" val="5462363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2800" b="1" kern="0" dirty="0">
                <a:solidFill>
                  <a:schemeClr val="bg1"/>
                </a:solidFill>
                <a:ea typeface="+mj-ea"/>
                <a:cs typeface="Arial" panose="020B0604020202020204" pitchFamily="34" charset="0"/>
              </a:rPr>
              <a:t>Arkansas Medical Marijuana Act Non-Discrimination Provision (Cont.)</a:t>
            </a:r>
            <a:endParaRPr kumimoji="0" lang="en-US" sz="2800" b="1" u="none" strike="noStrike" kern="0" cap="none" spc="0" normalizeH="0" baseline="0" noProof="0" dirty="0">
              <a:ln>
                <a:noFill/>
              </a:ln>
              <a:solidFill>
                <a:schemeClr val="bg1"/>
              </a:solidFill>
              <a:effectLst/>
              <a:uLnTx/>
              <a:uFillTx/>
              <a:ea typeface="+mj-ea"/>
              <a:cs typeface="Arial" panose="020B0604020202020204" pitchFamily="34" charset="0"/>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eaLnBrk="1" hangingPunct="1">
              <a:spcBef>
                <a:spcPct val="20000"/>
              </a:spcBef>
              <a:buFont typeface="Arial" panose="020B0604020202020204" pitchFamily="34" charset="0"/>
              <a:buChar char="•"/>
              <a:defRPr/>
            </a:pPr>
            <a:r>
              <a:rPr lang="en-US" kern="0" dirty="0">
                <a:latin typeface="+mn-lt"/>
                <a:ea typeface="+mn-ea"/>
              </a:rPr>
              <a:t>Damages under the AMMA for an employment discrimination claim based on an applicant’s or employee’s past or present status as a qualifying patient or designated caregiver is capped in accordance with the statutory caps in the Arkansas Civil Rights Act.</a:t>
            </a:r>
          </a:p>
          <a:p>
            <a:pPr lvl="0" eaLnBrk="1" hangingPunct="1">
              <a:spcBef>
                <a:spcPct val="20000"/>
              </a:spcBef>
              <a:defRPr/>
            </a:pPr>
            <a:endParaRPr lang="en-US" kern="0" dirty="0">
              <a:latin typeface="+mn-lt"/>
              <a:ea typeface="+mn-ea"/>
            </a:endParaRPr>
          </a:p>
          <a:p>
            <a:pPr marL="342900" lvl="0" indent="-342900" eaLnBrk="1" hangingPunct="1">
              <a:spcBef>
                <a:spcPct val="20000"/>
              </a:spcBef>
              <a:buFont typeface="Arial" panose="020B0604020202020204" pitchFamily="34" charset="0"/>
              <a:buChar char="•"/>
              <a:defRPr/>
            </a:pPr>
            <a:r>
              <a:rPr lang="en-US" kern="0" dirty="0">
                <a:latin typeface="+mn-lt"/>
                <a:ea typeface="+mn-ea"/>
              </a:rPr>
              <a:t>Liability for back pay is limited to no more than two years prior to the filing of an action and the period within in which an applicant or employee can bring such an action is one year from when the alleged discrimination occurred.</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15</a:t>
            </a:fld>
            <a:endParaRPr lang="en-US" dirty="0"/>
          </a:p>
        </p:txBody>
      </p:sp>
    </p:spTree>
    <p:extLst>
      <p:ext uri="{BB962C8B-B14F-4D97-AF65-F5344CB8AC3E}">
        <p14:creationId xmlns:p14="http://schemas.microsoft.com/office/powerpoint/2010/main" val="37078885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200" b="1" kern="0" dirty="0">
                <a:solidFill>
                  <a:schemeClr val="bg1"/>
                </a:solidFill>
                <a:ea typeface="+mj-ea"/>
                <a:cs typeface="Arial" panose="020B0604020202020204" pitchFamily="34" charset="0"/>
              </a:rPr>
              <a:t>Arkansas Medical Marijuana Act Non-Discrimination Provision (Cont.)</a:t>
            </a:r>
            <a:endParaRPr kumimoji="0" lang="en-US" sz="3200" b="1" i="0" u="none" strike="noStrike" kern="0" cap="none" spc="0" normalizeH="0" baseline="0" noProof="0" dirty="0">
              <a:ln>
                <a:noFill/>
              </a:ln>
              <a:solidFill>
                <a:schemeClr val="bg1"/>
              </a:solidFill>
              <a:effectLst/>
              <a:uLnTx/>
              <a:uFillTx/>
              <a:ea typeface="+mj-ea"/>
              <a:cs typeface="Arial" panose="020B0604020202020204" pitchFamily="34" charset="0"/>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eaLnBrk="1" hangingPunct="1">
              <a:spcBef>
                <a:spcPct val="20000"/>
              </a:spcBef>
              <a:defRPr/>
            </a:pPr>
            <a:r>
              <a:rPr lang="en-US" kern="0" dirty="0">
                <a:latin typeface="+mn-lt"/>
                <a:ea typeface="+mn-ea"/>
              </a:rPr>
              <a:t>What if your employee has a registry card?</a:t>
            </a:r>
          </a:p>
          <a:p>
            <a:pPr lvl="0" eaLnBrk="1" hangingPunct="1">
              <a:spcBef>
                <a:spcPct val="20000"/>
              </a:spcBef>
              <a:defRPr/>
            </a:pPr>
            <a:endParaRPr lang="en-US" kern="0" dirty="0">
              <a:latin typeface="+mn-lt"/>
              <a:ea typeface="+mn-ea"/>
            </a:endParaRPr>
          </a:p>
          <a:p>
            <a:pPr marL="342900" lvl="0" indent="-342900" eaLnBrk="1" hangingPunct="1">
              <a:spcBef>
                <a:spcPct val="20000"/>
              </a:spcBef>
              <a:buFont typeface="Wingdings" panose="05000000000000000000" pitchFamily="2" charset="2"/>
              <a:buChar char="Ø"/>
              <a:defRPr/>
            </a:pPr>
            <a:r>
              <a:rPr lang="en-US" kern="0" dirty="0">
                <a:latin typeface="+mn-lt"/>
                <a:ea typeface="+mn-ea"/>
              </a:rPr>
              <a:t>Two straightforward conclusions:</a:t>
            </a:r>
          </a:p>
          <a:p>
            <a:pPr marL="800100" lvl="1" indent="-342900" eaLnBrk="1" hangingPunct="1">
              <a:spcBef>
                <a:spcPct val="20000"/>
              </a:spcBef>
              <a:buFont typeface="Courier New" panose="02070309020205020404" pitchFamily="49" charset="0"/>
              <a:buChar char="o"/>
              <a:defRPr/>
            </a:pPr>
            <a:r>
              <a:rPr lang="en-US" kern="0" dirty="0">
                <a:latin typeface="+mn-lt"/>
                <a:ea typeface="+mn-ea"/>
              </a:rPr>
              <a:t>There is no protected right either from the state or federal government to be under the influence in the workplace.</a:t>
            </a:r>
          </a:p>
          <a:p>
            <a:pPr marL="800100" lvl="1" indent="-342900" eaLnBrk="1" hangingPunct="1">
              <a:spcBef>
                <a:spcPct val="20000"/>
              </a:spcBef>
              <a:buFont typeface="Courier New" panose="02070309020205020404" pitchFamily="49" charset="0"/>
              <a:buChar char="o"/>
              <a:defRPr/>
            </a:pPr>
            <a:r>
              <a:rPr lang="en-US" kern="0" dirty="0">
                <a:latin typeface="+mn-lt"/>
                <a:ea typeface="+mn-ea"/>
              </a:rPr>
              <a:t>Off-duty consumption of marijuana without a registration card still illegal</a:t>
            </a:r>
          </a:p>
          <a:p>
            <a:pPr marL="800100" lvl="1" indent="-342900" eaLnBrk="1" hangingPunct="1">
              <a:spcBef>
                <a:spcPct val="20000"/>
              </a:spcBef>
              <a:buFont typeface="Courier New" panose="02070309020205020404" pitchFamily="49" charset="0"/>
              <a:buChar char="o"/>
              <a:defRPr/>
            </a:pPr>
            <a:r>
              <a:rPr lang="en-US" kern="0" dirty="0">
                <a:latin typeface="+mn-lt"/>
                <a:ea typeface="+mn-ea"/>
              </a:rPr>
              <a:t>Reasonable suspicion testing</a:t>
            </a:r>
          </a:p>
          <a:p>
            <a:pPr lvl="0" eaLnBrk="1" hangingPunct="1">
              <a:spcBef>
                <a:spcPct val="20000"/>
              </a:spcBef>
              <a:defRPr/>
            </a:pPr>
            <a:endParaRPr lang="en-US" kern="0" dirty="0">
              <a:latin typeface="+mn-lt"/>
              <a:ea typeface="+mn-ea"/>
            </a:endParaRPr>
          </a:p>
          <a:p>
            <a:pPr lvl="0" eaLnBrk="1" hangingPunct="1">
              <a:spcBef>
                <a:spcPct val="20000"/>
              </a:spcBef>
              <a:defRPr/>
            </a:pPr>
            <a:r>
              <a:rPr lang="en-US" kern="0" dirty="0">
                <a:latin typeface="+mn-lt"/>
                <a:ea typeface="+mn-ea"/>
              </a:rPr>
              <a:t>The rest of the questions are more difficult.</a:t>
            </a: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16</a:t>
            </a:fld>
            <a:endParaRPr lang="en-US" dirty="0"/>
          </a:p>
        </p:txBody>
      </p:sp>
    </p:spTree>
    <p:extLst>
      <p:ext uri="{BB962C8B-B14F-4D97-AF65-F5344CB8AC3E}">
        <p14:creationId xmlns:p14="http://schemas.microsoft.com/office/powerpoint/2010/main" val="4671668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endParaRPr kumimoji="0" lang="en-US" sz="4400" b="1" i="0" u="none" strike="noStrike" kern="0" cap="none" spc="0" normalizeH="0" baseline="0" noProof="0" dirty="0">
              <a:ln>
                <a:noFill/>
              </a:ln>
              <a:solidFill>
                <a:srgbClr val="808000"/>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371600"/>
            <a:ext cx="6858000" cy="48082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3" name="Title 2"/>
          <p:cNvSpPr>
            <a:spLocks noGrp="1"/>
          </p:cNvSpPr>
          <p:nvPr>
            <p:ph type="title"/>
          </p:nvPr>
        </p:nvSpPr>
        <p:spPr>
          <a:xfrm>
            <a:off x="685800" y="0"/>
            <a:ext cx="7772400" cy="1371600"/>
          </a:xfrm>
        </p:spPr>
        <p:txBody>
          <a:bodyPr/>
          <a:lstStyle/>
          <a:p>
            <a:r>
              <a:rPr lang="en-US" sz="3600" dirty="0">
                <a:solidFill>
                  <a:schemeClr val="bg1"/>
                </a:solidFill>
              </a:rPr>
              <a:t>Systemic Marijuana Side Effects (THC)</a:t>
            </a:r>
          </a:p>
        </p:txBody>
      </p:sp>
      <p:sp>
        <p:nvSpPr>
          <p:cNvPr id="7" name="Content Placeholder 6"/>
          <p:cNvSpPr>
            <a:spLocks noGrp="1"/>
          </p:cNvSpPr>
          <p:nvPr>
            <p:ph sz="half" idx="1"/>
          </p:nvPr>
        </p:nvSpPr>
        <p:spPr/>
        <p:txBody>
          <a:bodyPr/>
          <a:lstStyle/>
          <a:p>
            <a:r>
              <a:rPr lang="en-US" sz="2000" dirty="0"/>
              <a:t>Short-term memory problems</a:t>
            </a:r>
          </a:p>
          <a:p>
            <a:r>
              <a:rPr lang="en-US" sz="2000" dirty="0"/>
              <a:t>Impaired thinking and ability to perform tasks requiring mental alertness</a:t>
            </a:r>
          </a:p>
          <a:p>
            <a:r>
              <a:rPr lang="en-US" sz="2000" dirty="0"/>
              <a:t>Loss of balance and motor function (e.g., coordination)</a:t>
            </a:r>
          </a:p>
          <a:p>
            <a:r>
              <a:rPr lang="en-US" sz="2000" dirty="0"/>
              <a:t>Decreased ability to concentrate</a:t>
            </a:r>
          </a:p>
          <a:p>
            <a:r>
              <a:rPr lang="en-US" sz="2000" dirty="0"/>
              <a:t>Changes in sensory perception</a:t>
            </a:r>
          </a:p>
          <a:p>
            <a:r>
              <a:rPr lang="en-US" sz="2000" dirty="0"/>
              <a:t>Decreased reaction time</a:t>
            </a:r>
          </a:p>
          <a:p>
            <a:endParaRPr lang="en-US" dirty="0"/>
          </a:p>
        </p:txBody>
      </p:sp>
      <p:sp>
        <p:nvSpPr>
          <p:cNvPr id="8" name="Content Placeholder 7"/>
          <p:cNvSpPr>
            <a:spLocks noGrp="1"/>
          </p:cNvSpPr>
          <p:nvPr>
            <p:ph sz="half" idx="2"/>
          </p:nvPr>
        </p:nvSpPr>
        <p:spPr/>
        <p:txBody>
          <a:bodyPr/>
          <a:lstStyle/>
          <a:p>
            <a:r>
              <a:rPr lang="en-US" sz="2000" dirty="0"/>
              <a:t>Increased heart rate</a:t>
            </a:r>
          </a:p>
          <a:p>
            <a:r>
              <a:rPr lang="en-US" sz="2000" dirty="0"/>
              <a:t>Increased blood pressure</a:t>
            </a:r>
          </a:p>
          <a:p>
            <a:r>
              <a:rPr lang="en-US" sz="2000" dirty="0"/>
              <a:t>Dry mouth</a:t>
            </a:r>
          </a:p>
          <a:p>
            <a:r>
              <a:rPr lang="en-US" sz="2000" dirty="0"/>
              <a:t>Increased appetite, thirst</a:t>
            </a:r>
          </a:p>
          <a:p>
            <a:r>
              <a:rPr lang="en-US" sz="2000" dirty="0"/>
              <a:t>Drowsiness</a:t>
            </a:r>
          </a:p>
          <a:p>
            <a:r>
              <a:rPr lang="en-US" sz="2000" dirty="0"/>
              <a:t>Anxiety, insomnia, panic attacks</a:t>
            </a:r>
          </a:p>
          <a:p>
            <a:r>
              <a:rPr lang="en-US" sz="2000" dirty="0"/>
              <a:t>Hallucinations</a:t>
            </a:r>
          </a:p>
          <a:p>
            <a:r>
              <a:rPr lang="en-US" sz="2000" dirty="0"/>
              <a:t>Distorted perception.</a:t>
            </a:r>
          </a:p>
          <a:p>
            <a:pPr marL="0" indent="0">
              <a:buNone/>
            </a:pPr>
            <a:endParaRPr lang="en-US" dirty="0"/>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17</a:t>
            </a:fld>
            <a:endParaRPr lang="en-US" dirty="0"/>
          </a:p>
        </p:txBody>
      </p:sp>
    </p:spTree>
    <p:extLst>
      <p:ext uri="{BB962C8B-B14F-4D97-AF65-F5344CB8AC3E}">
        <p14:creationId xmlns:p14="http://schemas.microsoft.com/office/powerpoint/2010/main" val="26212826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600" b="1" kern="0" dirty="0">
                <a:solidFill>
                  <a:schemeClr val="bg1"/>
                </a:solidFill>
                <a:latin typeface="+mj-lt"/>
                <a:ea typeface="+mj-ea"/>
                <a:cs typeface="+mj-cs"/>
              </a:rPr>
              <a:t>Unique Properties of Marijuana</a:t>
            </a:r>
            <a:endParaRPr kumimoji="0" lang="en-US" sz="3600" b="1" i="0" u="none" strike="noStrike" kern="0" cap="none" spc="0" normalizeH="0" baseline="0" noProof="0" dirty="0">
              <a:ln>
                <a:noFill/>
              </a:ln>
              <a:solidFill>
                <a:schemeClr val="bg1"/>
              </a:solidFill>
              <a:effectLst/>
              <a:uLnTx/>
              <a:uFillTx/>
              <a:latin typeface="+mj-lt"/>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eaLnBrk="1" hangingPunct="1">
              <a:spcBef>
                <a:spcPct val="20000"/>
              </a:spcBef>
              <a:buFont typeface="Wingdings" panose="05000000000000000000" pitchFamily="2" charset="2"/>
              <a:buChar char="Ø"/>
              <a:defRPr/>
            </a:pPr>
            <a:r>
              <a:rPr lang="en-US" sz="2000" kern="0" dirty="0">
                <a:latin typeface="+mn-lt"/>
                <a:ea typeface="+mn-ea"/>
              </a:rPr>
              <a:t>Carry-over impairment effect</a:t>
            </a:r>
          </a:p>
          <a:p>
            <a:pPr marL="342900" lvl="0" indent="-342900" eaLnBrk="1" hangingPunct="1">
              <a:spcBef>
                <a:spcPct val="20000"/>
              </a:spcBef>
              <a:buFont typeface="Wingdings" panose="05000000000000000000" pitchFamily="2" charset="2"/>
              <a:buChar char="Ø"/>
              <a:defRPr/>
            </a:pPr>
            <a:endParaRPr lang="en-US" sz="2000" kern="0" dirty="0">
              <a:latin typeface="+mn-lt"/>
              <a:ea typeface="+mn-ea"/>
            </a:endParaRPr>
          </a:p>
          <a:p>
            <a:pPr marL="342900" lvl="0" indent="-342900" eaLnBrk="1" hangingPunct="1">
              <a:spcBef>
                <a:spcPct val="20000"/>
              </a:spcBef>
              <a:buFont typeface="Wingdings" panose="05000000000000000000" pitchFamily="2" charset="2"/>
              <a:buChar char="Ø"/>
              <a:defRPr/>
            </a:pPr>
            <a:r>
              <a:rPr lang="en-US" sz="2000" kern="0" dirty="0">
                <a:latin typeface="+mn-lt"/>
                <a:ea typeface="+mn-ea"/>
              </a:rPr>
              <a:t>Slow rate of metabolization</a:t>
            </a:r>
          </a:p>
          <a:p>
            <a:pPr marL="342900" lvl="0" indent="-342900" eaLnBrk="1" hangingPunct="1">
              <a:spcBef>
                <a:spcPct val="20000"/>
              </a:spcBef>
              <a:buFont typeface="Wingdings" panose="05000000000000000000" pitchFamily="2" charset="2"/>
              <a:buChar char="Ø"/>
              <a:defRPr/>
            </a:pPr>
            <a:endParaRPr lang="en-US" sz="2000" kern="0" dirty="0">
              <a:latin typeface="+mn-lt"/>
              <a:ea typeface="+mn-ea"/>
            </a:endParaRPr>
          </a:p>
          <a:p>
            <a:pPr marL="342900" lvl="0" indent="-342900" eaLnBrk="1" hangingPunct="1">
              <a:spcBef>
                <a:spcPct val="20000"/>
              </a:spcBef>
              <a:buFont typeface="Wingdings" panose="05000000000000000000" pitchFamily="2" charset="2"/>
              <a:buChar char="Ø"/>
              <a:defRPr/>
            </a:pPr>
            <a:r>
              <a:rPr lang="en-US" sz="2000" kern="0" dirty="0">
                <a:latin typeface="+mn-lt"/>
                <a:ea typeface="+mn-ea"/>
              </a:rPr>
              <a:t>Remains in system for extended period</a:t>
            </a:r>
          </a:p>
          <a:p>
            <a:pPr marL="342900" lvl="0" indent="-342900" eaLnBrk="1" hangingPunct="1">
              <a:spcBef>
                <a:spcPct val="20000"/>
              </a:spcBef>
              <a:buFont typeface="Wingdings" panose="05000000000000000000" pitchFamily="2" charset="2"/>
              <a:buChar char="Ø"/>
              <a:defRPr/>
            </a:pPr>
            <a:endParaRPr lang="en-US" sz="2000" kern="0" dirty="0">
              <a:latin typeface="+mn-lt"/>
              <a:ea typeface="+mn-ea"/>
            </a:endParaRPr>
          </a:p>
          <a:p>
            <a:pPr marL="342900" lvl="0" indent="-342900" eaLnBrk="1" hangingPunct="1">
              <a:spcBef>
                <a:spcPct val="20000"/>
              </a:spcBef>
              <a:buFont typeface="Wingdings" panose="05000000000000000000" pitchFamily="2" charset="2"/>
              <a:buChar char="Ø"/>
              <a:defRPr/>
            </a:pPr>
            <a:r>
              <a:rPr lang="en-US" sz="2000" kern="0" dirty="0">
                <a:latin typeface="+mn-lt"/>
                <a:ea typeface="+mn-ea"/>
              </a:rPr>
              <a:t>Easily accessible</a:t>
            </a:r>
          </a:p>
          <a:p>
            <a:pPr marL="342900" lvl="0" indent="-342900" eaLnBrk="1" hangingPunct="1">
              <a:spcBef>
                <a:spcPct val="20000"/>
              </a:spcBef>
              <a:buFont typeface="Wingdings" panose="05000000000000000000" pitchFamily="2" charset="2"/>
              <a:buChar char="Ø"/>
              <a:defRPr/>
            </a:pPr>
            <a:endParaRPr lang="en-US" sz="2000" kern="0" dirty="0">
              <a:latin typeface="+mn-lt"/>
              <a:ea typeface="+mn-ea"/>
            </a:endParaRPr>
          </a:p>
          <a:p>
            <a:pPr marL="342900" lvl="0" indent="-342900" eaLnBrk="1" hangingPunct="1">
              <a:spcBef>
                <a:spcPct val="20000"/>
              </a:spcBef>
              <a:buFont typeface="Wingdings" panose="05000000000000000000" pitchFamily="2" charset="2"/>
              <a:buChar char="Ø"/>
              <a:defRPr/>
            </a:pPr>
            <a:r>
              <a:rPr lang="en-US" sz="2000" kern="0" dirty="0">
                <a:latin typeface="+mn-lt"/>
                <a:ea typeface="+mn-ea"/>
              </a:rPr>
              <a:t>Pervasive unlawful use</a:t>
            </a:r>
          </a:p>
          <a:p>
            <a:pPr marL="342900" lvl="0" indent="-342900" eaLnBrk="1" hangingPunct="1">
              <a:spcBef>
                <a:spcPct val="20000"/>
              </a:spcBef>
              <a:buFont typeface="Wingdings" panose="05000000000000000000" pitchFamily="2" charset="2"/>
              <a:buChar char="Ø"/>
              <a:defRPr/>
            </a:pPr>
            <a:endParaRPr lang="en-US" sz="2000" kern="0" dirty="0">
              <a:latin typeface="+mn-lt"/>
              <a:ea typeface="+mn-ea"/>
            </a:endParaRPr>
          </a:p>
          <a:p>
            <a:pPr marL="342900" lvl="0" indent="-342900" eaLnBrk="1" hangingPunct="1">
              <a:spcBef>
                <a:spcPct val="20000"/>
              </a:spcBef>
              <a:buFont typeface="Wingdings" panose="05000000000000000000" pitchFamily="2" charset="2"/>
              <a:buChar char="Ø"/>
              <a:defRPr/>
            </a:pPr>
            <a:r>
              <a:rPr lang="en-US" sz="2000" kern="0" dirty="0">
                <a:latin typeface="+mn-lt"/>
                <a:ea typeface="+mn-ea"/>
              </a:rPr>
              <a:t>High rates of chronic and habitual use</a:t>
            </a:r>
          </a:p>
          <a:p>
            <a:pPr marL="457200" lvl="0" indent="-457200" eaLnBrk="1" hangingPunct="1">
              <a:spcBef>
                <a:spcPct val="20000"/>
              </a:spcBef>
              <a:buFont typeface="Wingdings" panose="05000000000000000000" pitchFamily="2" charset="2"/>
              <a:buChar char="Ø"/>
              <a:defRPr/>
            </a:pPr>
            <a:endParaRPr lang="en-US" sz="2800" kern="0" dirty="0">
              <a:latin typeface="+mn-lt"/>
              <a:ea typeface="+mn-ea"/>
            </a:endParaRPr>
          </a:p>
          <a:p>
            <a:pPr marL="285750" lvl="0" indent="-285750" eaLnBrk="1" hangingPunct="1">
              <a:spcBef>
                <a:spcPct val="20000"/>
              </a:spcBef>
              <a:buFont typeface="Wingdings" panose="05000000000000000000" pitchFamily="2" charset="2"/>
              <a:buChar char="Ø"/>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Wingdings" panose="05000000000000000000" pitchFamily="2" charset="2"/>
              <a:buChar char="Ø"/>
              <a:tabLst/>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18</a:t>
            </a:fld>
            <a:endParaRPr lang="en-US" dirty="0"/>
          </a:p>
        </p:txBody>
      </p:sp>
    </p:spTree>
    <p:extLst>
      <p:ext uri="{BB962C8B-B14F-4D97-AF65-F5344CB8AC3E}">
        <p14:creationId xmlns:p14="http://schemas.microsoft.com/office/powerpoint/2010/main" val="36564391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600" dirty="0">
                <a:solidFill>
                  <a:schemeClr val="bg1"/>
                </a:solidFill>
              </a:rPr>
              <a:t>Safety Still Important</a:t>
            </a:r>
            <a:endParaRPr kumimoji="0" lang="en-US" sz="3600" b="1" i="0" u="none" strike="noStrike" kern="0" cap="none" spc="0" normalizeH="0" baseline="0" noProof="0" dirty="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indent="-457200">
              <a:buFont typeface="Wingdings" panose="05000000000000000000" pitchFamily="2" charset="2"/>
              <a:buChar char="Ø"/>
            </a:pPr>
            <a:endParaRPr lang="en-US" sz="2000" dirty="0"/>
          </a:p>
          <a:p>
            <a:pPr marL="457200" indent="-457200">
              <a:buFont typeface="Wingdings" panose="05000000000000000000" pitchFamily="2" charset="2"/>
              <a:buChar char="Ø"/>
            </a:pPr>
            <a:r>
              <a:rPr lang="en-US" sz="2000" dirty="0"/>
              <a:t>Costs of ensuring safe workplaces continue to escalate, including due to risks such as distracted driving, increased driving time, faster production demands, etc.</a:t>
            </a:r>
          </a:p>
          <a:p>
            <a:endParaRPr lang="en-US" sz="2000" dirty="0"/>
          </a:p>
          <a:p>
            <a:pPr marL="457200" indent="-457200">
              <a:buFont typeface="Wingdings" panose="05000000000000000000" pitchFamily="2" charset="2"/>
              <a:buChar char="Ø"/>
            </a:pPr>
            <a:r>
              <a:rPr lang="en-US" sz="2000" dirty="0"/>
              <a:t>Industrial, manufacturing and </a:t>
            </a:r>
            <a:r>
              <a:rPr lang="en-US" sz="2000" u="sng" dirty="0"/>
              <a:t>energy</a:t>
            </a:r>
            <a:r>
              <a:rPr lang="en-US" sz="2000" dirty="0"/>
              <a:t> facilities have particularly complex operations including those relating to protection of environment, health and safety.</a:t>
            </a:r>
          </a:p>
          <a:p>
            <a:pPr marL="0" indent="0">
              <a:buNone/>
            </a:pPr>
            <a:endParaRPr lang="en-US" sz="2000" dirty="0"/>
          </a:p>
          <a:p>
            <a:pPr marL="457200" indent="-457200">
              <a:buFont typeface="Wingdings" panose="05000000000000000000" pitchFamily="2" charset="2"/>
              <a:buChar char="Ø"/>
            </a:pPr>
            <a:r>
              <a:rPr lang="en-US" sz="2000" dirty="0"/>
              <a:t>More injuries means increased workers’ compensation, unemployment, and litigation costs</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19</a:t>
            </a:fld>
            <a:endParaRPr lang="en-US" dirty="0"/>
          </a:p>
        </p:txBody>
      </p:sp>
    </p:spTree>
    <p:extLst>
      <p:ext uri="{BB962C8B-B14F-4D97-AF65-F5344CB8AC3E}">
        <p14:creationId xmlns:p14="http://schemas.microsoft.com/office/powerpoint/2010/main" val="4268151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endParaRPr kumimoji="0" lang="en-US" sz="4400" b="1" i="0" u="none" strike="noStrike" kern="0" cap="none" spc="0" normalizeH="0" baseline="0" noProof="0" dirty="0">
              <a:ln>
                <a:noFill/>
              </a:ln>
              <a:solidFill>
                <a:srgbClr val="808000"/>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lgn="ctr" eaLnBrk="1" hangingPunct="1">
              <a:spcBef>
                <a:spcPct val="20000"/>
              </a:spcBef>
              <a:defRPr/>
            </a:pPr>
            <a:r>
              <a:rPr lang="en-US" sz="2800" kern="0" dirty="0">
                <a:latin typeface="+mn-lt"/>
                <a:ea typeface="+mn-ea"/>
              </a:rPr>
              <a:t>Arkansas Environmental Energy and Water Log Blog</a:t>
            </a:r>
            <a:endParaRPr kumimoji="0" lang="en-US" sz="2800" b="0" u="none" strike="noStrike" kern="0" cap="none" spc="0" normalizeH="0" baseline="0" noProof="0" dirty="0">
              <a:ln>
                <a:noFill/>
              </a:ln>
              <a:effectLst/>
              <a:uLnTx/>
              <a:uFillTx/>
              <a:latin typeface="+mn-lt"/>
              <a:ea typeface="+mn-ea"/>
            </a:endParaRPr>
          </a:p>
          <a:p>
            <a:pPr marL="342900" lvl="0" indent="-342900" eaLnBrk="1" hangingPunct="1">
              <a:spcBef>
                <a:spcPct val="20000"/>
              </a:spcBef>
              <a:buFontTx/>
              <a:buChar char="•"/>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lvl="0" indent="-342900" eaLnBrk="1" hangingPunct="1">
              <a:spcBef>
                <a:spcPct val="20000"/>
              </a:spcBef>
              <a:buFontTx/>
              <a:buChar char="•"/>
              <a:defRPr/>
            </a:pPr>
            <a:endParaRPr lang="en-US" sz="1400" kern="0" dirty="0">
              <a:solidFill>
                <a:srgbClr val="00529F"/>
              </a:solidFill>
              <a:latin typeface="+mn-lt"/>
              <a:ea typeface="+mn-ea"/>
            </a:endParaRPr>
          </a:p>
          <a:p>
            <a:pPr lvl="0" eaLnBrk="1" hangingPunct="1">
              <a:spcBef>
                <a:spcPct val="20000"/>
              </a:spcBef>
              <a:defRPr/>
            </a:pPr>
            <a:endParaRPr lang="en-US" sz="1400" kern="0" dirty="0">
              <a:solidFill>
                <a:srgbClr val="00529F"/>
              </a:solidFill>
              <a:latin typeface="+mn-lt"/>
              <a:ea typeface="+mn-ea"/>
            </a:endParaRPr>
          </a:p>
          <a:p>
            <a:pPr lvl="0" algn="ctr" eaLnBrk="1" hangingPunct="1">
              <a:spcBef>
                <a:spcPct val="20000"/>
              </a:spcBef>
              <a:defRPr/>
            </a:pPr>
            <a:r>
              <a:rPr lang="en-US" sz="2800" kern="0" dirty="0">
                <a:latin typeface="+mn-lt"/>
                <a:ea typeface="+mn-ea"/>
              </a:rPr>
              <a:t>http://www.mitchellwilliamslaw.com/blog</a:t>
            </a:r>
          </a:p>
          <a:p>
            <a:pPr lvl="0" algn="ctr" eaLnBrk="1" hangingPunct="1">
              <a:spcBef>
                <a:spcPct val="20000"/>
              </a:spcBef>
              <a:defRPr/>
            </a:pPr>
            <a:endParaRPr lang="en-US" sz="2800" kern="0" dirty="0">
              <a:latin typeface="+mn-lt"/>
              <a:ea typeface="+mn-ea"/>
            </a:endParaRPr>
          </a:p>
          <a:p>
            <a:pPr lvl="0" algn="ctr" eaLnBrk="1" hangingPunct="1">
              <a:spcBef>
                <a:spcPct val="20000"/>
              </a:spcBef>
              <a:defRPr/>
            </a:pPr>
            <a:r>
              <a:rPr lang="en-US" sz="2000" kern="0" dirty="0">
                <a:latin typeface="+mn-lt"/>
                <a:ea typeface="+mn-ea"/>
              </a:rPr>
              <a:t>Three combined posts every business day addressing federal/Arkansas legislation, regulation, administrative/judicial decisions and personnel transitions</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600" dirty="0">
                <a:solidFill>
                  <a:schemeClr val="bg1"/>
                </a:solidFill>
              </a:rPr>
              <a:t>The Arkansas Amendment </a:t>
            </a:r>
            <a:br>
              <a:rPr lang="en-US" sz="3600" dirty="0">
                <a:solidFill>
                  <a:schemeClr val="bg1"/>
                </a:solidFill>
              </a:rPr>
            </a:br>
            <a:r>
              <a:rPr lang="en-US" sz="3600" dirty="0">
                <a:solidFill>
                  <a:schemeClr val="bg1"/>
                </a:solidFill>
              </a:rPr>
              <a:t>Employer Issues/Suggestions</a:t>
            </a:r>
            <a:endParaRPr kumimoji="0" lang="en-US" sz="3600" b="1" i="0" u="none" strike="noStrike" kern="0" cap="none" spc="0" normalizeH="0" baseline="0" noProof="0" dirty="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indent="0" algn="ctr">
              <a:buNone/>
            </a:pPr>
            <a:r>
              <a:rPr lang="en-US" sz="2000" dirty="0"/>
              <a:t>Create Written Job Descriptions which Designate Safety Sensitive Positions within your Organization?</a:t>
            </a:r>
          </a:p>
          <a:p>
            <a:pPr marL="0" indent="0" algn="ctr">
              <a:buNone/>
            </a:pPr>
            <a:endParaRPr lang="en-US" sz="2000" dirty="0"/>
          </a:p>
          <a:p>
            <a:r>
              <a:rPr lang="en-US" sz="2000" dirty="0"/>
              <a:t>The AMMA permits employers to “exclude a qualifying patient from being employed in or performing a safety sensitive position based on the employer’s good faith belief that the qualifying patient was engaged in the current use of marijuana.”</a:t>
            </a:r>
          </a:p>
          <a:p>
            <a:endParaRPr lang="en-US" sz="2000" dirty="0"/>
          </a:p>
          <a:p>
            <a:r>
              <a:rPr lang="en-US" sz="2000" dirty="0"/>
              <a:t>Safety sensitive position is defined as “any position </a:t>
            </a:r>
            <a:r>
              <a:rPr lang="en-US" sz="2000" u="sng" dirty="0"/>
              <a:t>designated in writing by the employer </a:t>
            </a:r>
            <a:r>
              <a:rPr lang="en-US" sz="2000" dirty="0"/>
              <a:t>as a safety sensitive position in which a person performing the position while under the influence of marijuana may constitute a threat to health or safety.</a:t>
            </a:r>
          </a:p>
          <a:p>
            <a:endParaRPr lang="en-US" sz="1600" dirty="0"/>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20</a:t>
            </a:fld>
            <a:endParaRPr lang="en-US" dirty="0"/>
          </a:p>
        </p:txBody>
      </p:sp>
    </p:spTree>
    <p:extLst>
      <p:ext uri="{BB962C8B-B14F-4D97-AF65-F5344CB8AC3E}">
        <p14:creationId xmlns:p14="http://schemas.microsoft.com/office/powerpoint/2010/main" val="28420240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600" dirty="0">
                <a:solidFill>
                  <a:schemeClr val="bg1"/>
                </a:solidFill>
              </a:rPr>
              <a:t>The Arkansas Amendment </a:t>
            </a:r>
            <a:br>
              <a:rPr lang="en-US" sz="3600" dirty="0">
                <a:solidFill>
                  <a:schemeClr val="bg1"/>
                </a:solidFill>
              </a:rPr>
            </a:br>
            <a:r>
              <a:rPr lang="en-US" sz="3600" dirty="0">
                <a:solidFill>
                  <a:schemeClr val="bg1"/>
                </a:solidFill>
              </a:rPr>
              <a:t>Employer Issues/Suggestions</a:t>
            </a:r>
            <a:endParaRPr kumimoji="0" lang="en-US" sz="3600" b="1" i="0" u="none" strike="noStrike" kern="0" cap="none" spc="0" normalizeH="0" baseline="0" noProof="0" dirty="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indent="0" algn="ctr">
              <a:buNone/>
            </a:pPr>
            <a:endParaRPr lang="en-US" sz="1600" dirty="0"/>
          </a:p>
          <a:p>
            <a:pPr marL="0" indent="0">
              <a:buNone/>
            </a:pPr>
            <a:r>
              <a:rPr lang="en-US" sz="2000" dirty="0"/>
              <a:t>Creating written job descriptions which designate certain jobs as “safety sensitive positions” permits employers to exclude job applicants and employees with medical marijuana registry ID cards from those positions.</a:t>
            </a:r>
          </a:p>
          <a:p>
            <a:pPr marL="0" indent="0">
              <a:buNone/>
            </a:pPr>
            <a:endParaRPr lang="en-US" sz="2000" dirty="0"/>
          </a:p>
          <a:p>
            <a:pPr marL="0" indent="0">
              <a:buNone/>
            </a:pPr>
            <a:r>
              <a:rPr lang="en-US" sz="2000" dirty="0"/>
              <a:t>What are safety sensitive positions at your facility or company?</a:t>
            </a:r>
          </a:p>
          <a:p>
            <a:pPr marL="0" indent="0">
              <a:buNone/>
            </a:pPr>
            <a:endParaRPr lang="en-US" sz="2000" dirty="0"/>
          </a:p>
          <a:p>
            <a:pPr marL="0" indent="0">
              <a:buNone/>
            </a:pPr>
            <a:r>
              <a:rPr lang="en-US" sz="2000" dirty="0"/>
              <a:t>Shape your policies around specific job tasks that would not be allowed to perform.</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21</a:t>
            </a:fld>
            <a:endParaRPr lang="en-US" dirty="0"/>
          </a:p>
        </p:txBody>
      </p:sp>
    </p:spTree>
    <p:extLst>
      <p:ext uri="{BB962C8B-B14F-4D97-AF65-F5344CB8AC3E}">
        <p14:creationId xmlns:p14="http://schemas.microsoft.com/office/powerpoint/2010/main" val="31237291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9144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300" b="1" kern="0" dirty="0">
                <a:solidFill>
                  <a:schemeClr val="bg1"/>
                </a:solidFill>
                <a:latin typeface="Calibri" panose="020F0502020204030204" pitchFamily="34" charset="0"/>
                <a:ea typeface="+mj-ea"/>
                <a:cs typeface="Calibri" panose="020F0502020204030204" pitchFamily="34" charset="0"/>
              </a:rPr>
              <a:t>Safety Sensitive?</a:t>
            </a:r>
            <a:endParaRPr kumimoji="0" lang="en-US" sz="3300" b="1" i="0" u="none" strike="noStrike" kern="0" cap="none" spc="0" normalizeH="0" baseline="0" noProof="0" dirty="0">
              <a:ln>
                <a:noFill/>
              </a:ln>
              <a:solidFill>
                <a:schemeClr val="bg1"/>
              </a:solidFill>
              <a:effectLst/>
              <a:uLnTx/>
              <a:uFillTx/>
              <a:latin typeface="Calibri" panose="020F0502020204030204" pitchFamily="34" charset="0"/>
              <a:ea typeface="+mj-ea"/>
              <a:cs typeface="Calibri" panose="020F0502020204030204" pitchFamily="34" charset="0"/>
            </a:endParaRPr>
          </a:p>
        </p:txBody>
      </p:sp>
      <p:sp>
        <p:nvSpPr>
          <p:cNvPr id="6" name="Rectangle 16"/>
          <p:cNvSpPr txBox="1">
            <a:spLocks noChangeArrowheads="1"/>
          </p:cNvSpPr>
          <p:nvPr/>
        </p:nvSpPr>
        <p:spPr bwMode="auto">
          <a:xfrm>
            <a:off x="914400" y="1607820"/>
            <a:ext cx="6858000" cy="50977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lvl="0" indent="-457200" eaLnBrk="1" hangingPunct="1">
              <a:spcBef>
                <a:spcPct val="20000"/>
              </a:spcBef>
              <a:buFont typeface="Wingdings" panose="05000000000000000000" pitchFamily="2" charset="2"/>
              <a:buChar char="Ø"/>
              <a:defRPr/>
            </a:pPr>
            <a:r>
              <a:rPr lang="en-US" sz="1400" kern="0" dirty="0">
                <a:latin typeface="+mj-lt"/>
                <a:ea typeface="+mn-ea"/>
                <a:cs typeface="Calibri" panose="020F0502020204030204" pitchFamily="34" charset="0"/>
              </a:rPr>
              <a:t>The extent of an employer’s ability to designate a job as safety-sensitive was in 2023 examined in the case of </a:t>
            </a:r>
            <a:r>
              <a:rPr lang="en-US" sz="1400" i="1" kern="0" dirty="0">
                <a:latin typeface="+mj-lt"/>
                <a:ea typeface="+mn-ea"/>
                <a:cs typeface="Calibri" panose="020F0502020204030204" pitchFamily="34" charset="0"/>
              </a:rPr>
              <a:t>Prinsen v. Domtar Paper Co.</a:t>
            </a:r>
            <a:r>
              <a:rPr lang="en-US" sz="1400" kern="0" dirty="0">
                <a:latin typeface="+mj-lt"/>
                <a:ea typeface="+mn-ea"/>
                <a:cs typeface="Calibri" panose="020F0502020204030204" pitchFamily="34" charset="0"/>
              </a:rPr>
              <a:t>, No. 4:22-cv-04076, 2023 U.S. Dist., LEXIS 16187 (W.D. Ark. Jan. 31, 2023).</a:t>
            </a:r>
          </a:p>
          <a:p>
            <a:pPr marL="457200" lvl="0" indent="-457200" eaLnBrk="1" hangingPunct="1">
              <a:spcBef>
                <a:spcPct val="20000"/>
              </a:spcBef>
              <a:buFont typeface="Wingdings" panose="05000000000000000000" pitchFamily="2" charset="2"/>
              <a:buChar char="Ø"/>
              <a:defRPr/>
            </a:pPr>
            <a:r>
              <a:rPr lang="en-US" sz="1400" kern="0" dirty="0">
                <a:latin typeface="+mj-lt"/>
                <a:ea typeface="+mn-ea"/>
                <a:cs typeface="Calibri" panose="020F0502020204030204" pitchFamily="34" charset="0"/>
              </a:rPr>
              <a:t>An Arkansas court addressed in the opinion if the Amendment granted an ability to designate all jobs at a location safety-sensitive. Even in the case where all jobs were designated as safety sensitive regardless of their duties.</a:t>
            </a:r>
          </a:p>
          <a:p>
            <a:pPr marL="457200" lvl="0" indent="-457200" eaLnBrk="1" hangingPunct="1">
              <a:spcBef>
                <a:spcPct val="20000"/>
              </a:spcBef>
              <a:buFont typeface="Wingdings" panose="05000000000000000000" pitchFamily="2" charset="2"/>
              <a:buChar char="Ø"/>
              <a:defRPr/>
            </a:pPr>
            <a:r>
              <a:rPr lang="en-US" sz="1400" kern="0" dirty="0">
                <a:latin typeface="+mj-lt"/>
                <a:ea typeface="+mn-ea"/>
                <a:cs typeface="Calibri" panose="020F0502020204030204" pitchFamily="34" charset="0"/>
              </a:rPr>
              <a:t>All mill jobs were listed as safety-sensitive.</a:t>
            </a:r>
          </a:p>
          <a:p>
            <a:pPr marL="457200" lvl="0" indent="-457200" eaLnBrk="1" hangingPunct="1">
              <a:spcBef>
                <a:spcPct val="20000"/>
              </a:spcBef>
              <a:buFont typeface="Wingdings" panose="05000000000000000000" pitchFamily="2" charset="2"/>
              <a:buChar char="Ø"/>
              <a:defRPr/>
            </a:pPr>
            <a:r>
              <a:rPr lang="en-US" sz="1400" kern="0" dirty="0">
                <a:latin typeface="+mj-lt"/>
                <a:ea typeface="+mn-ea"/>
                <a:cs typeface="Calibri" panose="020F0502020204030204" pitchFamily="34" charset="0"/>
              </a:rPr>
              <a:t>Employee argued job not safety-sensitive as contemplated under the Amendment.</a:t>
            </a:r>
          </a:p>
          <a:p>
            <a:pPr marL="457200" lvl="0" indent="-457200" eaLnBrk="1" hangingPunct="1">
              <a:spcBef>
                <a:spcPct val="20000"/>
              </a:spcBef>
              <a:buFont typeface="Wingdings" panose="05000000000000000000" pitchFamily="2" charset="2"/>
              <a:buChar char="Ø"/>
              <a:defRPr/>
            </a:pPr>
            <a:r>
              <a:rPr lang="en-US" sz="1400" kern="0" dirty="0">
                <a:latin typeface="+mj-lt"/>
                <a:ea typeface="+mn-ea"/>
                <a:cs typeface="Calibri" panose="020F0502020204030204" pitchFamily="34" charset="0"/>
              </a:rPr>
              <a:t>An employee failed a drug test as a medical marijuana patient and was terminated. </a:t>
            </a:r>
          </a:p>
          <a:p>
            <a:pPr marL="457200" lvl="0" indent="-457200" eaLnBrk="1" hangingPunct="1">
              <a:spcBef>
                <a:spcPct val="20000"/>
              </a:spcBef>
              <a:buFont typeface="Wingdings" panose="05000000000000000000" pitchFamily="2" charset="2"/>
              <a:buChar char="Ø"/>
              <a:defRPr/>
            </a:pPr>
            <a:r>
              <a:rPr lang="en-US" sz="1400" kern="0" dirty="0">
                <a:latin typeface="+mj-lt"/>
                <a:ea typeface="+mn-ea"/>
                <a:cs typeface="Calibri" panose="020F0502020204030204" pitchFamily="34" charset="0"/>
              </a:rPr>
              <a:t>Justification was safety-sensitive status.</a:t>
            </a:r>
          </a:p>
          <a:p>
            <a:pPr marL="457200" lvl="0" indent="-457200" eaLnBrk="1" hangingPunct="1">
              <a:spcBef>
                <a:spcPct val="20000"/>
              </a:spcBef>
              <a:buFont typeface="Wingdings" panose="05000000000000000000" pitchFamily="2" charset="2"/>
              <a:buChar char="Ø"/>
              <a:defRPr/>
            </a:pPr>
            <a:r>
              <a:rPr lang="en-US" sz="1400" kern="0" dirty="0">
                <a:latin typeface="+mj-lt"/>
                <a:ea typeface="+mn-ea"/>
                <a:cs typeface="Calibri" panose="020F0502020204030204" pitchFamily="34" charset="0"/>
              </a:rPr>
              <a:t>Court rejected the argument that the employee’s termination was a violation of the Amendment because the job was not really safety-sensitive. </a:t>
            </a:r>
          </a:p>
          <a:p>
            <a:pPr marL="457200" lvl="0" indent="-457200" eaLnBrk="1" hangingPunct="1">
              <a:spcBef>
                <a:spcPct val="20000"/>
              </a:spcBef>
              <a:buFont typeface="Wingdings" panose="05000000000000000000" pitchFamily="2" charset="2"/>
              <a:buChar char="Ø"/>
              <a:defRPr/>
            </a:pPr>
            <a:r>
              <a:rPr lang="en-US" sz="1400" kern="0" dirty="0">
                <a:latin typeface="+mj-lt"/>
                <a:ea typeface="+mn-ea"/>
                <a:cs typeface="Calibri" panose="020F0502020204030204" pitchFamily="34" charset="0"/>
              </a:rPr>
              <a:t>Court holds language of the Amendment explicitly permits an employer to designate a position as safety-sensitive. It stated a universal categorization for all positions did not violate Arkansas law.</a:t>
            </a:r>
          </a:p>
          <a:p>
            <a:pPr marL="457200" lvl="0" indent="-457200" eaLnBrk="1" hangingPunct="1">
              <a:spcBef>
                <a:spcPct val="20000"/>
              </a:spcBef>
              <a:buFont typeface="Wingdings" panose="05000000000000000000" pitchFamily="2" charset="2"/>
              <a:buChar char="Ø"/>
              <a:defRPr/>
            </a:pPr>
            <a:r>
              <a:rPr lang="en-US" sz="1400" kern="0" dirty="0">
                <a:latin typeface="+mj-lt"/>
                <a:ea typeface="+mn-ea"/>
                <a:cs typeface="Calibri" panose="020F0502020204030204" pitchFamily="34" charset="0"/>
              </a:rPr>
              <a:t>Very broad interpretation – </a:t>
            </a:r>
            <a:r>
              <a:rPr lang="en-US" sz="1400" u="sng" kern="0" dirty="0">
                <a:latin typeface="+mj-lt"/>
                <a:ea typeface="+mn-ea"/>
                <a:cs typeface="Calibri" panose="020F0502020204030204" pitchFamily="34" charset="0"/>
              </a:rPr>
              <a:t>will other </a:t>
            </a:r>
            <a:r>
              <a:rPr lang="en-US" sz="1400" kern="0" dirty="0">
                <a:latin typeface="+mj-lt"/>
                <a:ea typeface="+mn-ea"/>
                <a:cs typeface="Calibri" panose="020F0502020204030204" pitchFamily="34" charset="0"/>
              </a:rPr>
              <a:t>Arkansas courts similarly rule?</a:t>
            </a:r>
          </a:p>
          <a:p>
            <a:pPr marL="457200" lvl="0" indent="-457200" eaLnBrk="1" hangingPunct="1">
              <a:spcBef>
                <a:spcPct val="20000"/>
              </a:spcBef>
              <a:buFont typeface="Wingdings" panose="05000000000000000000" pitchFamily="2" charset="2"/>
              <a:buChar char="Ø"/>
              <a:defRPr/>
            </a:pPr>
            <a:endParaRPr lang="en-US" sz="1600" kern="0" dirty="0">
              <a:latin typeface="+mj-lt"/>
              <a:ea typeface="+mn-ea"/>
              <a:cs typeface="Calibri" panose="020F0502020204030204" pitchFamily="34" charset="0"/>
            </a:endParaRPr>
          </a:p>
          <a:p>
            <a:pPr marL="457200" lvl="0" indent="-457200" eaLnBrk="1" hangingPunct="1">
              <a:spcBef>
                <a:spcPct val="20000"/>
              </a:spcBef>
              <a:buFont typeface="Wingdings" panose="05000000000000000000" pitchFamily="2" charset="2"/>
              <a:buChar char="Ø"/>
              <a:defRPr/>
            </a:pPr>
            <a:endParaRPr lang="en-US" sz="1600" kern="0" dirty="0">
              <a:latin typeface="+mj-lt"/>
              <a:ea typeface="+mn-ea"/>
              <a:cs typeface="Calibri" panose="020F0502020204030204" pitchFamily="34" charset="0"/>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22</a:t>
            </a:fld>
            <a:endParaRPr lang="en-US" dirty="0"/>
          </a:p>
        </p:txBody>
      </p:sp>
    </p:spTree>
    <p:extLst>
      <p:ext uri="{BB962C8B-B14F-4D97-AF65-F5344CB8AC3E}">
        <p14:creationId xmlns:p14="http://schemas.microsoft.com/office/powerpoint/2010/main" val="41412381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600" dirty="0">
                <a:solidFill>
                  <a:schemeClr val="bg1"/>
                </a:solidFill>
              </a:rPr>
              <a:t>Key Questions Faced by </a:t>
            </a:r>
            <a:br>
              <a:rPr lang="en-US" sz="3600" dirty="0">
                <a:solidFill>
                  <a:schemeClr val="bg1"/>
                </a:solidFill>
              </a:rPr>
            </a:br>
            <a:r>
              <a:rPr lang="en-US" sz="3600" dirty="0">
                <a:solidFill>
                  <a:schemeClr val="bg1"/>
                </a:solidFill>
              </a:rPr>
              <a:t>Arkansas Employers</a:t>
            </a:r>
            <a:endParaRPr kumimoji="0" lang="en-US" sz="3600" b="1" i="0" u="none" strike="noStrike" kern="0" cap="none" spc="0" normalizeH="0" baseline="0" noProof="0" dirty="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indent="-457200">
              <a:buFont typeface="Wingdings" panose="05000000000000000000" pitchFamily="2" charset="2"/>
              <a:buChar char="Ø"/>
            </a:pPr>
            <a:r>
              <a:rPr lang="en-US" dirty="0"/>
              <a:t>Do employers continue to enforce their traditional substance-abuse policies, or adopt a new approach for dealing with employees who test positive for marijuana in the workplace?</a:t>
            </a:r>
          </a:p>
          <a:p>
            <a:endParaRPr lang="en-US" dirty="0"/>
          </a:p>
          <a:p>
            <a:pPr marL="457200" indent="-457200">
              <a:buFont typeface="Wingdings" panose="05000000000000000000" pitchFamily="2" charset="2"/>
              <a:buChar char="Ø"/>
            </a:pPr>
            <a:r>
              <a:rPr lang="en-US" dirty="0"/>
              <a:t>Does the Americans with Disabilities Act (ADA) protect employees who claim discrimination based upon their use of marijuana for a disabling medical condition?</a:t>
            </a:r>
          </a:p>
          <a:p>
            <a:r>
              <a:rPr lang="en-US" dirty="0"/>
              <a:t>      </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23</a:t>
            </a:fld>
            <a:endParaRPr lang="en-US" dirty="0"/>
          </a:p>
        </p:txBody>
      </p:sp>
    </p:spTree>
    <p:extLst>
      <p:ext uri="{BB962C8B-B14F-4D97-AF65-F5344CB8AC3E}">
        <p14:creationId xmlns:p14="http://schemas.microsoft.com/office/powerpoint/2010/main" val="33071025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600" dirty="0">
                <a:solidFill>
                  <a:schemeClr val="bg1"/>
                </a:solidFill>
              </a:rPr>
              <a:t>Key Questions Faced by </a:t>
            </a:r>
            <a:br>
              <a:rPr lang="en-US" sz="3600" dirty="0">
                <a:solidFill>
                  <a:schemeClr val="bg1"/>
                </a:solidFill>
              </a:rPr>
            </a:br>
            <a:r>
              <a:rPr lang="en-US" sz="3600" dirty="0">
                <a:solidFill>
                  <a:schemeClr val="bg1"/>
                </a:solidFill>
              </a:rPr>
              <a:t>Arkansas Employers (Cont.)</a:t>
            </a:r>
            <a:endParaRPr kumimoji="0" lang="en-US" sz="3600" b="1" i="0" u="none" strike="noStrike" kern="0" cap="none" spc="0" normalizeH="0" baseline="0" noProof="0" dirty="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buFont typeface="Wingdings" panose="05000000000000000000" pitchFamily="2" charset="2"/>
              <a:buChar char="Ø"/>
            </a:pPr>
            <a:r>
              <a:rPr lang="en-US" dirty="0"/>
              <a:t>Do employers violate the Occupational Safety and Health Administration’s (OSHA’s) General Duty Clause by allowing employees who use marijuana to perform safety-sensitive jobs, and thereby create a workplace hazard that OSHA standards seek to eliminate? </a:t>
            </a:r>
          </a:p>
          <a:p>
            <a:pPr marL="0" indent="0">
              <a:buNone/>
            </a:pPr>
            <a:endParaRPr lang="en-US" dirty="0"/>
          </a:p>
          <a:p>
            <a:pPr marL="342900" indent="-342900">
              <a:buFont typeface="Wingdings" panose="05000000000000000000" pitchFamily="2" charset="2"/>
              <a:buChar char="Ø"/>
            </a:pPr>
            <a:r>
              <a:rPr lang="en-US" dirty="0"/>
              <a:t>Do the Department of Transportation’s (DOT’s) substance-abuse regulations trump state marijuana laws? (Yes)</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24</a:t>
            </a:fld>
            <a:endParaRPr lang="en-US" dirty="0"/>
          </a:p>
        </p:txBody>
      </p:sp>
    </p:spTree>
    <p:extLst>
      <p:ext uri="{BB962C8B-B14F-4D97-AF65-F5344CB8AC3E}">
        <p14:creationId xmlns:p14="http://schemas.microsoft.com/office/powerpoint/2010/main" val="34437144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600" dirty="0">
                <a:solidFill>
                  <a:schemeClr val="bg1"/>
                </a:solidFill>
              </a:rPr>
              <a:t>Key Questions Faced by </a:t>
            </a:r>
            <a:br>
              <a:rPr lang="en-US" sz="3600" dirty="0">
                <a:solidFill>
                  <a:schemeClr val="bg1"/>
                </a:solidFill>
              </a:rPr>
            </a:br>
            <a:r>
              <a:rPr lang="en-US" sz="3600" dirty="0">
                <a:solidFill>
                  <a:schemeClr val="bg1"/>
                </a:solidFill>
              </a:rPr>
              <a:t>Arkansas Employers (Cont.)</a:t>
            </a:r>
            <a:endParaRPr kumimoji="0" lang="en-US" sz="3600" b="1" i="0" u="none" strike="noStrike" kern="0" cap="none" spc="0" normalizeH="0" baseline="0" noProof="0" dirty="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buFont typeface="Wingdings" panose="05000000000000000000" pitchFamily="2" charset="2"/>
              <a:buChar char="Ø"/>
            </a:pPr>
            <a:r>
              <a:rPr lang="en-US" dirty="0"/>
              <a:t>Heightened level of concern when claimant returns to a safety-sensitive occupation, such as driving or construction, while subject to potential adverse cognitive and psychological effects of marijuana?</a:t>
            </a:r>
          </a:p>
          <a:p>
            <a:endParaRPr lang="en-US" dirty="0"/>
          </a:p>
          <a:p>
            <a:pPr marL="342900" indent="-342900">
              <a:buFont typeface="Wingdings" panose="05000000000000000000" pitchFamily="2" charset="2"/>
              <a:buChar char="Ø"/>
            </a:pPr>
            <a:r>
              <a:rPr lang="en-US" dirty="0"/>
              <a:t>Quantification of the amount of marijuana consumed by claimant is not available through urine medication testing, thereby limiting ability to determine if he or she has consumed prescribed dose, or is in fact acutely intoxicated</a:t>
            </a:r>
          </a:p>
          <a:p>
            <a:pPr lvl="0"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25</a:t>
            </a:fld>
            <a:endParaRPr lang="en-US" dirty="0"/>
          </a:p>
        </p:txBody>
      </p:sp>
    </p:spTree>
    <p:extLst>
      <p:ext uri="{BB962C8B-B14F-4D97-AF65-F5344CB8AC3E}">
        <p14:creationId xmlns:p14="http://schemas.microsoft.com/office/powerpoint/2010/main" val="8651794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600" dirty="0">
                <a:solidFill>
                  <a:schemeClr val="bg1"/>
                </a:solidFill>
              </a:rPr>
              <a:t>Key Questions Faced by </a:t>
            </a:r>
            <a:br>
              <a:rPr lang="en-US" sz="3600" dirty="0">
                <a:solidFill>
                  <a:schemeClr val="bg1"/>
                </a:solidFill>
              </a:rPr>
            </a:br>
            <a:r>
              <a:rPr lang="en-US" sz="3600" dirty="0">
                <a:solidFill>
                  <a:schemeClr val="bg1"/>
                </a:solidFill>
              </a:rPr>
              <a:t>Arkansas Employers (Cont.)</a:t>
            </a:r>
            <a:endParaRPr kumimoji="0" lang="en-US" sz="3600" b="1" i="0" u="none" strike="noStrike" kern="0" cap="none" spc="0" normalizeH="0" baseline="0" noProof="0" dirty="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indent="-457200">
              <a:buFont typeface="Wingdings" panose="05000000000000000000" pitchFamily="2" charset="2"/>
              <a:buChar char="Ø"/>
            </a:pPr>
            <a:r>
              <a:rPr lang="en-US" sz="2800" dirty="0"/>
              <a:t>Can an employer ban the use of marijuana by an employee if it is permitted by state law - and if the employee has a prescription?</a:t>
            </a:r>
          </a:p>
          <a:p>
            <a:endParaRPr lang="en-US" sz="2800" dirty="0"/>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26</a:t>
            </a:fld>
            <a:endParaRPr lang="en-US" dirty="0"/>
          </a:p>
        </p:txBody>
      </p:sp>
    </p:spTree>
    <p:extLst>
      <p:ext uri="{BB962C8B-B14F-4D97-AF65-F5344CB8AC3E}">
        <p14:creationId xmlns:p14="http://schemas.microsoft.com/office/powerpoint/2010/main" val="4748274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600" dirty="0">
                <a:solidFill>
                  <a:schemeClr val="bg1"/>
                </a:solidFill>
              </a:rPr>
              <a:t>Employer Suggestions</a:t>
            </a:r>
            <a:endParaRPr kumimoji="0" lang="en-US" sz="3600" b="1" i="0" u="none" strike="noStrike" kern="0" cap="none" spc="0" normalizeH="0" baseline="0" noProof="0" dirty="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indent="-457200">
              <a:buFont typeface="Wingdings" panose="05000000000000000000" pitchFamily="2" charset="2"/>
              <a:buChar char="Ø"/>
            </a:pPr>
            <a:r>
              <a:rPr lang="en-US" sz="2000" dirty="0"/>
              <a:t>Treat all employees who perform “hazardous duty” the same whether white or blue collar… hazard of driving in a company car on sales call is different from operating a forklift.</a:t>
            </a:r>
          </a:p>
          <a:p>
            <a:pPr marL="457200" indent="-457200">
              <a:buFont typeface="Wingdings" panose="05000000000000000000" pitchFamily="2" charset="2"/>
              <a:buChar char="Ø"/>
            </a:pPr>
            <a:endParaRPr lang="en-US" sz="2000" dirty="0"/>
          </a:p>
          <a:p>
            <a:pPr marL="457200" indent="-457200">
              <a:buFont typeface="Wingdings" panose="05000000000000000000" pitchFamily="2" charset="2"/>
              <a:buChar char="Ø"/>
            </a:pPr>
            <a:r>
              <a:rPr lang="en-US" sz="2000" dirty="0"/>
              <a:t>Publish policy requiring employees who have hazardous duty jobs to report to HR or company medical department if they are taking medication (including prescription opioids and MMJ) that may affect ability to safely perform job.</a:t>
            </a:r>
          </a:p>
          <a:p>
            <a:pPr marL="457200" indent="-457200">
              <a:buFont typeface="Wingdings" panose="05000000000000000000" pitchFamily="2" charset="2"/>
              <a:buChar char="Ø"/>
            </a:pPr>
            <a:endParaRPr lang="en-US" sz="2000" dirty="0"/>
          </a:p>
          <a:p>
            <a:pPr marL="457200" indent="-457200">
              <a:buFont typeface="Wingdings" panose="05000000000000000000" pitchFamily="2" charset="2"/>
              <a:buChar char="Ø"/>
            </a:pPr>
            <a:r>
              <a:rPr lang="en-US" sz="2000" dirty="0"/>
              <a:t>If employee reports being on such medication, consult with his/her health care provider and – if needed – remove from job until safe to return (move to vacant safe position if feasible).</a:t>
            </a:r>
            <a:endParaRPr lang="en-US" sz="2800" dirty="0"/>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27</a:t>
            </a:fld>
            <a:endParaRPr lang="en-US" dirty="0"/>
          </a:p>
        </p:txBody>
      </p:sp>
    </p:spTree>
    <p:extLst>
      <p:ext uri="{BB962C8B-B14F-4D97-AF65-F5344CB8AC3E}">
        <p14:creationId xmlns:p14="http://schemas.microsoft.com/office/powerpoint/2010/main" val="26410013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00100" y="23241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kumimoji="0" lang="en-US" sz="3200" b="1" i="0" u="none" strike="noStrike" kern="0" cap="none" spc="0" normalizeH="0" baseline="0" noProof="0" dirty="0">
                <a:ln>
                  <a:noFill/>
                </a:ln>
                <a:solidFill>
                  <a:schemeClr val="bg1"/>
                </a:solidFill>
                <a:effectLst/>
                <a:uLnTx/>
                <a:uFillTx/>
                <a:latin typeface="HelveticaNeueLT Com 25 UltLt" pitchFamily="34" charset="0"/>
                <a:ea typeface="+mj-ea"/>
                <a:cs typeface="+mj-cs"/>
              </a:rPr>
              <a:t>What Should Employers Do?</a:t>
            </a: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lvl="0" indent="-457200" eaLnBrk="1" hangingPunct="1">
              <a:spcBef>
                <a:spcPct val="20000"/>
              </a:spcBef>
              <a:buFont typeface="Arial" panose="020B0604020202020204" pitchFamily="34" charset="0"/>
              <a:buChar char="•"/>
              <a:defRPr/>
            </a:pPr>
            <a:r>
              <a:rPr lang="en-US" sz="2800" kern="0" dirty="0">
                <a:latin typeface="+mn-lt"/>
                <a:ea typeface="+mn-ea"/>
              </a:rPr>
              <a:t>Establish a Drug Free Workplace</a:t>
            </a:r>
          </a:p>
          <a:p>
            <a:pPr marL="914400" lvl="1" indent="-457200" eaLnBrk="1" hangingPunct="1">
              <a:spcBef>
                <a:spcPct val="20000"/>
              </a:spcBef>
              <a:buFont typeface="Courier New" panose="02070309020205020404" pitchFamily="49" charset="0"/>
              <a:buChar char="o"/>
              <a:defRPr/>
            </a:pPr>
            <a:r>
              <a:rPr lang="en-US" kern="0" dirty="0">
                <a:latin typeface="+mn-lt"/>
                <a:ea typeface="+mn-ea"/>
              </a:rPr>
              <a:t>Note: qualified medical marijuana users can still be employed</a:t>
            </a:r>
          </a:p>
          <a:p>
            <a:pPr marL="457200" indent="-457200" eaLnBrk="1" hangingPunct="1">
              <a:spcBef>
                <a:spcPct val="20000"/>
              </a:spcBef>
              <a:buFont typeface="Arial" panose="020B0604020202020204" pitchFamily="34" charset="0"/>
              <a:buChar char="•"/>
              <a:defRPr/>
            </a:pPr>
            <a:r>
              <a:rPr lang="en-US" sz="2800" kern="0" dirty="0">
                <a:latin typeface="+mn-lt"/>
                <a:ea typeface="+mn-ea"/>
              </a:rPr>
              <a:t>Make jobs with specific safety sensitive tasks or related to public health</a:t>
            </a:r>
          </a:p>
          <a:p>
            <a:pPr marL="457200" indent="-457200" eaLnBrk="1" hangingPunct="1">
              <a:spcBef>
                <a:spcPct val="20000"/>
              </a:spcBef>
              <a:buFont typeface="Arial" panose="020B0604020202020204" pitchFamily="34" charset="0"/>
              <a:buChar char="•"/>
              <a:defRPr/>
            </a:pPr>
            <a:r>
              <a:rPr lang="en-US" sz="2800" kern="0" dirty="0">
                <a:latin typeface="+mn-lt"/>
                <a:ea typeface="+mn-ea"/>
              </a:rPr>
              <a:t>Have a way of tracking job performance</a:t>
            </a:r>
          </a:p>
          <a:p>
            <a:pPr marL="457200" indent="-457200" eaLnBrk="1" hangingPunct="1">
              <a:spcBef>
                <a:spcPct val="20000"/>
              </a:spcBef>
              <a:buFont typeface="Arial" panose="020B0604020202020204" pitchFamily="34" charset="0"/>
              <a:buChar char="•"/>
              <a:defRPr/>
            </a:pPr>
            <a:r>
              <a:rPr lang="en-US" sz="2800" kern="0" dirty="0">
                <a:latin typeface="+mn-lt"/>
                <a:ea typeface="+mn-ea"/>
              </a:rPr>
              <a:t>Have an action plan for how you will respond to an employee who is a medical marijuana user</a:t>
            </a:r>
          </a:p>
          <a:p>
            <a:pPr lvl="0" eaLnBrk="1" hangingPunct="1">
              <a:spcBef>
                <a:spcPct val="20000"/>
              </a:spcBef>
              <a:defRPr/>
            </a:pPr>
            <a:endParaRPr kumimoji="0" lang="en-US"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28</a:t>
            </a:fld>
            <a:endParaRPr lang="en-US" dirty="0"/>
          </a:p>
        </p:txBody>
      </p:sp>
    </p:spTree>
    <p:extLst>
      <p:ext uri="{BB962C8B-B14F-4D97-AF65-F5344CB8AC3E}">
        <p14:creationId xmlns:p14="http://schemas.microsoft.com/office/powerpoint/2010/main" val="4608547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00100" y="3048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200" dirty="0">
                <a:solidFill>
                  <a:schemeClr val="bg1"/>
                </a:solidFill>
              </a:rPr>
              <a:t>The Arkansas Amendment </a:t>
            </a:r>
            <a:br>
              <a:rPr lang="en-US" sz="3200" dirty="0">
                <a:solidFill>
                  <a:schemeClr val="bg1"/>
                </a:solidFill>
              </a:rPr>
            </a:br>
            <a:r>
              <a:rPr lang="en-US" sz="3200" dirty="0">
                <a:solidFill>
                  <a:schemeClr val="bg1"/>
                </a:solidFill>
              </a:rPr>
              <a:t>Employer Issues/Suggestions (cont.)</a:t>
            </a:r>
            <a:endParaRPr kumimoji="0" lang="en-US" sz="3200" b="1" i="0" u="none" strike="noStrike" kern="0" cap="none" spc="0" normalizeH="0" baseline="0" noProof="0" dirty="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indent="0" algn="ctr">
              <a:buNone/>
            </a:pPr>
            <a:r>
              <a:rPr lang="en-US" sz="2000" dirty="0"/>
              <a:t>Review and Update Your Employee Handbooks, and Drug Testing Policies and Practices?</a:t>
            </a:r>
          </a:p>
          <a:p>
            <a:pPr marL="0" indent="0" algn="ctr">
              <a:buNone/>
            </a:pPr>
            <a:endParaRPr lang="en-US" sz="2000" dirty="0"/>
          </a:p>
          <a:p>
            <a:r>
              <a:rPr lang="en-US" sz="2000" dirty="0"/>
              <a:t>Some employers use employee handbooks to provide definitive guidance on workplace policies or rules.</a:t>
            </a:r>
          </a:p>
          <a:p>
            <a:endParaRPr lang="en-US" sz="2000" dirty="0"/>
          </a:p>
          <a:p>
            <a:r>
              <a:rPr lang="en-US" sz="2000" dirty="0"/>
              <a:t>Revise your employee handbook to address the use of marijuana in the workplace.</a:t>
            </a:r>
          </a:p>
          <a:p>
            <a:pPr marL="0" indent="0">
              <a:buNone/>
            </a:pPr>
            <a:endParaRPr lang="en-US" sz="2000" dirty="0"/>
          </a:p>
          <a:p>
            <a:r>
              <a:rPr lang="en-US" sz="2000" dirty="0"/>
              <a:t>Employee handbooks should make clear that employees are not permitted to possess, smoke, ingest, or engage in the use of marijuana while on the employer’s premises during the hours of employment.</a:t>
            </a:r>
          </a:p>
          <a:p>
            <a:pPr lvl="0" eaLnBrk="1" hangingPunct="1">
              <a:spcBef>
                <a:spcPct val="20000"/>
              </a:spcBef>
              <a:defRPr/>
            </a:pPr>
            <a:endParaRPr lang="en-US" kern="0" dirty="0">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29</a:t>
            </a:fld>
            <a:endParaRPr lang="en-US" dirty="0"/>
          </a:p>
        </p:txBody>
      </p:sp>
    </p:spTree>
    <p:extLst>
      <p:ext uri="{BB962C8B-B14F-4D97-AF65-F5344CB8AC3E}">
        <p14:creationId xmlns:p14="http://schemas.microsoft.com/office/powerpoint/2010/main" val="1245741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0" cap="none" spc="0" normalizeH="0" baseline="0" noProof="0" dirty="0">
                <a:ln>
                  <a:noFill/>
                </a:ln>
                <a:solidFill>
                  <a:schemeClr val="bg1"/>
                </a:solidFill>
                <a:effectLst/>
                <a:uLnTx/>
                <a:uFillTx/>
                <a:latin typeface="+mj-lt"/>
                <a:ea typeface="+mj-ea"/>
                <a:cs typeface="+mj-cs"/>
              </a:rPr>
              <a:t>Medical</a:t>
            </a:r>
            <a:r>
              <a:rPr kumimoji="0" lang="en-US" sz="2800" b="1" i="0" u="none" strike="noStrike" kern="0" cap="none" spc="0" normalizeH="0" noProof="0" dirty="0">
                <a:ln>
                  <a:noFill/>
                </a:ln>
                <a:solidFill>
                  <a:schemeClr val="bg1"/>
                </a:solidFill>
                <a:effectLst/>
                <a:uLnTx/>
                <a:uFillTx/>
                <a:latin typeface="+mj-lt"/>
                <a:ea typeface="+mj-ea"/>
                <a:cs typeface="+mj-cs"/>
              </a:rPr>
              <a:t> Marijuana</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0" cap="none" spc="0" normalizeH="0" noProof="0" dirty="0">
                <a:ln>
                  <a:noFill/>
                </a:ln>
                <a:solidFill>
                  <a:schemeClr val="bg1"/>
                </a:solidFill>
                <a:effectLst/>
                <a:uLnTx/>
                <a:uFillTx/>
                <a:latin typeface="+mj-lt"/>
                <a:ea typeface="+mj-ea"/>
                <a:cs typeface="+mj-cs"/>
              </a:rPr>
              <a:t> Constitutional Amendment</a:t>
            </a:r>
            <a:endParaRPr kumimoji="0" lang="en-US" sz="2800" b="1" i="0" u="none" strike="noStrike" kern="0" cap="none" spc="0" normalizeH="0" baseline="0" noProof="0" dirty="0">
              <a:ln>
                <a:noFill/>
              </a:ln>
              <a:solidFill>
                <a:schemeClr val="bg1"/>
              </a:solidFill>
              <a:effectLst/>
              <a:uLnTx/>
              <a:uFillTx/>
              <a:latin typeface="+mj-lt"/>
              <a:ea typeface="+mj-ea"/>
              <a:cs typeface="+mj-cs"/>
            </a:endParaRPr>
          </a:p>
        </p:txBody>
      </p:sp>
      <p:sp>
        <p:nvSpPr>
          <p:cNvPr id="6" name="Rectangle 16"/>
          <p:cNvSpPr txBox="1">
            <a:spLocks noChangeArrowheads="1"/>
          </p:cNvSpPr>
          <p:nvPr/>
        </p:nvSpPr>
        <p:spPr bwMode="auto">
          <a:xfrm>
            <a:off x="937260" y="163830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85750" lvl="0" indent="-285750" eaLnBrk="1" hangingPunct="1">
              <a:spcBef>
                <a:spcPct val="20000"/>
              </a:spcBef>
              <a:buFont typeface="Wingdings" panose="05000000000000000000" pitchFamily="2" charset="2"/>
              <a:buChar char="Ø"/>
              <a:defRPr/>
            </a:pPr>
            <a:r>
              <a:rPr lang="en-US" sz="2000" kern="0" dirty="0">
                <a:latin typeface="+mn-lt"/>
                <a:ea typeface="+mn-ea"/>
              </a:rPr>
              <a:t>Decriminalizes (from a state [Arkansas] standpoint) certain use of marijuana.</a:t>
            </a:r>
          </a:p>
          <a:p>
            <a:pPr marL="285750" lvl="0" indent="-285750" eaLnBrk="1" hangingPunct="1">
              <a:spcBef>
                <a:spcPct val="20000"/>
              </a:spcBef>
              <a:buFont typeface="Wingdings" panose="05000000000000000000" pitchFamily="2" charset="2"/>
              <a:buChar char="Ø"/>
              <a:defRPr/>
            </a:pPr>
            <a:r>
              <a:rPr lang="en-US" sz="2000" kern="0" dirty="0">
                <a:latin typeface="+mn-lt"/>
                <a:ea typeface="+mn-ea"/>
              </a:rPr>
              <a:t>Establishment of regulation of cultivators and dispensaries.</a:t>
            </a:r>
          </a:p>
          <a:p>
            <a:pPr marL="285750" lvl="0" indent="-285750" eaLnBrk="1" hangingPunct="1">
              <a:spcBef>
                <a:spcPct val="20000"/>
              </a:spcBef>
              <a:buFont typeface="Wingdings" panose="05000000000000000000" pitchFamily="2" charset="2"/>
              <a:buChar char="Ø"/>
              <a:defRPr/>
            </a:pPr>
            <a:r>
              <a:rPr lang="en-US" sz="2000" kern="0" dirty="0">
                <a:latin typeface="+mn-lt"/>
                <a:ea typeface="+mn-ea"/>
              </a:rPr>
              <a:t>Does not require “Employer to accommodate the ingestion of marijuana in a workplace or an employee working under the influence of marijuana.”</a:t>
            </a:r>
          </a:p>
          <a:p>
            <a:pPr marL="285750" lvl="0" indent="-285750" eaLnBrk="1" hangingPunct="1">
              <a:spcBef>
                <a:spcPct val="20000"/>
              </a:spcBef>
              <a:buFont typeface="Wingdings" panose="05000000000000000000" pitchFamily="2" charset="2"/>
              <a:buChar char="Ø"/>
              <a:defRPr/>
            </a:pPr>
            <a:r>
              <a:rPr lang="en-US" sz="2000" kern="0" dirty="0">
                <a:latin typeface="+mn-lt"/>
                <a:ea typeface="+mn-ea"/>
              </a:rPr>
              <a:t>Outlines process pursuant to which an individual can become a “Qualifying Patient” who can use medical marijuana.</a:t>
            </a:r>
          </a:p>
          <a:p>
            <a:pPr marL="285750" lvl="0" indent="-285750" eaLnBrk="1" hangingPunct="1">
              <a:spcBef>
                <a:spcPct val="20000"/>
              </a:spcBef>
              <a:buFont typeface="Wingdings" panose="05000000000000000000" pitchFamily="2" charset="2"/>
              <a:buChar char="Ø"/>
              <a:defRPr/>
            </a:pPr>
            <a:r>
              <a:rPr lang="en-US" sz="2000" kern="0" dirty="0">
                <a:latin typeface="+mn-lt"/>
                <a:ea typeface="+mn-ea"/>
              </a:rPr>
              <a:t>Doctor certifies he/she has a “Qualifying Medical Condition”.</a:t>
            </a:r>
          </a:p>
          <a:p>
            <a:pPr marL="285750" lvl="0" indent="-285750" eaLnBrk="1" hangingPunct="1">
              <a:spcBef>
                <a:spcPct val="20000"/>
              </a:spcBef>
              <a:buFont typeface="Wingdings" panose="05000000000000000000" pitchFamily="2" charset="2"/>
              <a:buChar char="Ø"/>
              <a:defRPr/>
            </a:pPr>
            <a:endParaRPr lang="en-US" kern="0" dirty="0">
              <a:latin typeface="+mn-lt"/>
              <a:ea typeface="+mn-ea"/>
            </a:endParaRP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a:t>
            </a:fld>
            <a:endParaRPr lang="en-US" dirty="0"/>
          </a:p>
        </p:txBody>
      </p:sp>
    </p:spTree>
    <p:extLst>
      <p:ext uri="{BB962C8B-B14F-4D97-AF65-F5344CB8AC3E}">
        <p14:creationId xmlns:p14="http://schemas.microsoft.com/office/powerpoint/2010/main" val="25015299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200" dirty="0">
                <a:solidFill>
                  <a:schemeClr val="bg1"/>
                </a:solidFill>
              </a:rPr>
              <a:t>The Arkansas Amendment </a:t>
            </a:r>
            <a:br>
              <a:rPr lang="en-US" sz="3200" dirty="0">
                <a:solidFill>
                  <a:schemeClr val="bg1"/>
                </a:solidFill>
              </a:rPr>
            </a:br>
            <a:r>
              <a:rPr lang="en-US" sz="3200" dirty="0">
                <a:solidFill>
                  <a:schemeClr val="bg1"/>
                </a:solidFill>
              </a:rPr>
              <a:t>Employer Issues/Suggestions (cont.)</a:t>
            </a:r>
            <a:endParaRPr kumimoji="0" lang="en-US" sz="3200" b="1" i="0" u="none" strike="noStrike" kern="0" cap="none" spc="0" normalizeH="0" baseline="0" noProof="0" dirty="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indent="-457200">
              <a:buFont typeface="Wingdings" panose="05000000000000000000" pitchFamily="2" charset="2"/>
              <a:buChar char="Ø"/>
            </a:pPr>
            <a:endParaRPr lang="en-US" sz="2800" dirty="0"/>
          </a:p>
          <a:p>
            <a:pPr marL="457200" indent="-457200">
              <a:buFont typeface="Wingdings" panose="05000000000000000000" pitchFamily="2" charset="2"/>
              <a:buChar char="Ø"/>
            </a:pPr>
            <a:r>
              <a:rPr lang="en-US" sz="2800" dirty="0"/>
              <a:t>Employees should not be permitted to be under the influence of marijuana while on an employer’s premises or during the hours of employment.</a:t>
            </a:r>
          </a:p>
          <a:p>
            <a:endParaRPr lang="en-US" sz="2800" dirty="0"/>
          </a:p>
          <a:p>
            <a:pPr marL="457200" indent="-457200">
              <a:buFont typeface="Wingdings" panose="05000000000000000000" pitchFamily="2" charset="2"/>
              <a:buChar char="Ø"/>
            </a:pPr>
            <a:r>
              <a:rPr lang="en-US" sz="2800" dirty="0"/>
              <a:t>Modify definition of “under the influence” to comply with Amendment.</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30</a:t>
            </a:fld>
            <a:endParaRPr lang="en-US" dirty="0"/>
          </a:p>
        </p:txBody>
      </p:sp>
    </p:spTree>
    <p:extLst>
      <p:ext uri="{BB962C8B-B14F-4D97-AF65-F5344CB8AC3E}">
        <p14:creationId xmlns:p14="http://schemas.microsoft.com/office/powerpoint/2010/main" val="41053669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kumimoji="0" lang="en-US" sz="3200" b="1" i="0" u="none" strike="noStrike" kern="0" cap="none" spc="0" normalizeH="0" baseline="0" noProof="0" dirty="0">
                <a:ln>
                  <a:noFill/>
                </a:ln>
                <a:solidFill>
                  <a:schemeClr val="bg1"/>
                </a:solidFill>
                <a:effectLst/>
                <a:uLnTx/>
                <a:uFillTx/>
                <a:latin typeface="HelveticaNeueLT Com 25 UltLt" pitchFamily="34" charset="0"/>
                <a:ea typeface="+mj-ea"/>
                <a:cs typeface="+mj-cs"/>
              </a:rPr>
              <a:t>“Zero Tolerance” Policies - Federal</a:t>
            </a:r>
          </a:p>
        </p:txBody>
      </p:sp>
      <p:sp>
        <p:nvSpPr>
          <p:cNvPr id="6" name="Rectangle 16"/>
          <p:cNvSpPr txBox="1">
            <a:spLocks noChangeArrowheads="1"/>
          </p:cNvSpPr>
          <p:nvPr/>
        </p:nvSpPr>
        <p:spPr bwMode="auto">
          <a:xfrm>
            <a:off x="914400" y="1676400"/>
            <a:ext cx="75438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800" b="0" i="0" u="none" strike="noStrike" kern="0" cap="none" spc="0" normalizeH="0" baseline="0" noProof="0" dirty="0">
              <a:ln>
                <a:noFill/>
              </a:ln>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effectLst/>
                <a:uLnTx/>
                <a:uFillTx/>
                <a:latin typeface="+mn-lt"/>
                <a:ea typeface="+mn-ea"/>
                <a:cs typeface="+mn-cs"/>
              </a:rPr>
              <a:t>Department of Transportation</a:t>
            </a:r>
          </a:p>
          <a:p>
            <a:pPr marL="914400" lvl="1" indent="-457200" eaLnBrk="1" hangingPunct="1">
              <a:spcBef>
                <a:spcPct val="20000"/>
              </a:spcBef>
              <a:buFont typeface="Courier New" panose="02070309020205020404" pitchFamily="49" charset="0"/>
              <a:buChar char="o"/>
              <a:defRPr/>
            </a:pPr>
            <a:r>
              <a:rPr lang="en-US" kern="0" dirty="0">
                <a:latin typeface="+mn-lt"/>
                <a:ea typeface="+mn-ea"/>
              </a:rPr>
              <a:t>Federal law </a:t>
            </a:r>
            <a:r>
              <a:rPr lang="en-US" u="sng" kern="0" dirty="0">
                <a:latin typeface="+mn-lt"/>
                <a:ea typeface="+mn-ea"/>
              </a:rPr>
              <a:t>requires</a:t>
            </a:r>
            <a:r>
              <a:rPr lang="en-US" kern="0" dirty="0">
                <a:latin typeface="+mn-lt"/>
                <a:ea typeface="+mn-ea"/>
              </a:rPr>
              <a:t> DOT Agencies to implement drug testing of </a:t>
            </a:r>
            <a:r>
              <a:rPr lang="en-US" b="1" kern="0" dirty="0">
                <a:latin typeface="+mn-lt"/>
                <a:ea typeface="+mn-ea"/>
              </a:rPr>
              <a:t>safety-sensitive</a:t>
            </a:r>
            <a:r>
              <a:rPr lang="en-US" kern="0" dirty="0">
                <a:latin typeface="+mn-lt"/>
                <a:ea typeface="+mn-ea"/>
              </a:rPr>
              <a:t> transportation employees in the aviation, trucking (including school bus drivers, and certain limousine and van drivers), railroads, mass transit, and pipelines industries</a:t>
            </a:r>
          </a:p>
          <a:p>
            <a:pPr marL="914400" lvl="1" indent="-457200" eaLnBrk="1" hangingPunct="1">
              <a:spcBef>
                <a:spcPct val="20000"/>
              </a:spcBef>
              <a:buFont typeface="Courier New" panose="02070309020205020404" pitchFamily="49" charset="0"/>
              <a:buChar char="o"/>
              <a:defRPr/>
            </a:pPr>
            <a:r>
              <a:rPr kumimoji="0" lang="en-US" b="0" i="0" u="none" strike="noStrike" kern="0" cap="none" spc="0" normalizeH="0" baseline="0" noProof="0" dirty="0">
                <a:ln>
                  <a:noFill/>
                </a:ln>
                <a:effectLst/>
                <a:uLnTx/>
                <a:uFillTx/>
                <a:latin typeface="+mn-lt"/>
                <a:ea typeface="+mn-ea"/>
              </a:rPr>
              <a:t>Arkansas law does not trump federal statutes.</a:t>
            </a: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31</a:t>
            </a:fld>
            <a:endParaRPr lang="en-US" dirty="0"/>
          </a:p>
        </p:txBody>
      </p:sp>
    </p:spTree>
    <p:extLst>
      <p:ext uri="{BB962C8B-B14F-4D97-AF65-F5344CB8AC3E}">
        <p14:creationId xmlns:p14="http://schemas.microsoft.com/office/powerpoint/2010/main" val="11361732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4400" dirty="0">
                <a:solidFill>
                  <a:schemeClr val="bg1"/>
                </a:solidFill>
              </a:rPr>
              <a:t>Laws and Regulations</a:t>
            </a:r>
            <a:endParaRPr kumimoji="0" lang="en-US" sz="4400" b="1" i="0" u="none" strike="noStrike" kern="0" cap="none" spc="0" normalizeH="0" baseline="0" noProof="0" dirty="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buFont typeface="Wingdings" panose="05000000000000000000" pitchFamily="2" charset="2"/>
              <a:buChar char="Ø"/>
            </a:pPr>
            <a:r>
              <a:rPr lang="en-US" sz="2000" dirty="0"/>
              <a:t>The Drug-Free Workplace Act of 1988</a:t>
            </a:r>
          </a:p>
          <a:p>
            <a:pPr marL="800100" lvl="1" indent="-342900">
              <a:buFont typeface="Courier New" panose="02070309020205020404" pitchFamily="49" charset="0"/>
              <a:buChar char="o"/>
            </a:pPr>
            <a:r>
              <a:rPr lang="en-US" sz="2000" dirty="0"/>
              <a:t>Prohibits the possession and use of marijuana (and other drugs) in the workplace if the employer has a federal contract of over $100,000 or is a federal grantee of any kind</a:t>
            </a:r>
          </a:p>
          <a:p>
            <a:pPr marL="800100" lvl="1" indent="-342900">
              <a:buFont typeface="Courier New" panose="02070309020205020404" pitchFamily="49" charset="0"/>
              <a:buChar char="o"/>
            </a:pPr>
            <a:endParaRPr lang="en-US" sz="2000" dirty="0"/>
          </a:p>
          <a:p>
            <a:pPr marL="800100" lvl="1" indent="-342900">
              <a:buFont typeface="Courier New" panose="02070309020205020404" pitchFamily="49" charset="0"/>
              <a:buChar char="o"/>
            </a:pPr>
            <a:r>
              <a:rPr lang="en-US" sz="2000" dirty="0"/>
              <a:t>Applicable to certain federal contractors and grantees</a:t>
            </a:r>
          </a:p>
          <a:p>
            <a:pPr marL="800100" lvl="1" indent="-342900">
              <a:buFont typeface="Courier New" panose="02070309020205020404" pitchFamily="49" charset="0"/>
              <a:buChar char="o"/>
            </a:pPr>
            <a:endParaRPr lang="en-US" sz="2000" dirty="0"/>
          </a:p>
          <a:p>
            <a:pPr marL="800100" lvl="1" indent="-342900">
              <a:buFont typeface="Courier New" panose="02070309020205020404" pitchFamily="49" charset="0"/>
              <a:buChar char="o"/>
            </a:pPr>
            <a:r>
              <a:rPr lang="en-US" sz="2000" dirty="0"/>
              <a:t>Penalties include cessation of payment, termination of contract/grant, suspension/loss of federal contractor or grantee status</a:t>
            </a:r>
          </a:p>
          <a:p>
            <a:pPr lvl="1"/>
            <a:endParaRPr lang="en-US" dirty="0"/>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32</a:t>
            </a:fld>
            <a:endParaRPr lang="en-US" dirty="0"/>
          </a:p>
        </p:txBody>
      </p:sp>
    </p:spTree>
    <p:extLst>
      <p:ext uri="{BB962C8B-B14F-4D97-AF65-F5344CB8AC3E}">
        <p14:creationId xmlns:p14="http://schemas.microsoft.com/office/powerpoint/2010/main" val="18330357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600" dirty="0">
                <a:solidFill>
                  <a:schemeClr val="bg1"/>
                </a:solidFill>
              </a:rPr>
              <a:t>Laws and Regulations (cont.)</a:t>
            </a:r>
            <a:endParaRPr kumimoji="0" lang="en-US" sz="3600" b="1" i="0" u="none" strike="noStrike" kern="0" cap="none" spc="0" normalizeH="0" baseline="0" noProof="0" dirty="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29640" y="1447800"/>
            <a:ext cx="6858000" cy="5257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1"/>
            <a:r>
              <a:rPr lang="en-US" sz="2000" dirty="0"/>
              <a:t>Drug Free Workplace Act of 1988 (cont.)</a:t>
            </a:r>
          </a:p>
          <a:p>
            <a:pPr lvl="1"/>
            <a:endParaRPr lang="en-US" sz="2000" dirty="0"/>
          </a:p>
          <a:p>
            <a:pPr lvl="1"/>
            <a:r>
              <a:rPr lang="en-US" sz="2000" dirty="0"/>
              <a:t>Six requirements</a:t>
            </a:r>
          </a:p>
          <a:p>
            <a:pPr lvl="1"/>
            <a:endParaRPr lang="en-US" sz="1500" dirty="0"/>
          </a:p>
          <a:p>
            <a:pPr marL="1257300" lvl="2" indent="-342900">
              <a:buFont typeface="+mj-lt"/>
              <a:buAutoNum type="arabicPeriod"/>
            </a:pPr>
            <a:r>
              <a:rPr lang="en-US" sz="1600" dirty="0"/>
              <a:t>Publish a policy statement informing employees that it is unlawful to have or use drugs in the workplace and the penalties imposed if they do</a:t>
            </a:r>
          </a:p>
          <a:p>
            <a:pPr marL="1257300" lvl="2" indent="-342900">
              <a:buFont typeface="+mj-lt"/>
              <a:buAutoNum type="arabicPeriod"/>
            </a:pPr>
            <a:r>
              <a:rPr lang="en-US" sz="1600" dirty="0"/>
              <a:t>Create a drug free awareness program to educate employee</a:t>
            </a:r>
          </a:p>
          <a:p>
            <a:pPr marL="1257300" lvl="2" indent="-342900">
              <a:buFont typeface="+mj-lt"/>
              <a:buAutoNum type="arabicPeriod"/>
            </a:pPr>
            <a:r>
              <a:rPr lang="en-US" sz="1600" dirty="0"/>
              <a:t>Notify employees that employment on a federal contract requires the employee to abide by the drug free workplace policy</a:t>
            </a:r>
          </a:p>
          <a:p>
            <a:pPr marL="1257300" lvl="2" indent="-342900">
              <a:buFont typeface="+mj-lt"/>
              <a:buAutoNum type="arabicPeriod"/>
            </a:pPr>
            <a:r>
              <a:rPr lang="en-US" sz="1600" dirty="0"/>
              <a:t>Notify the contracting federal agency within 10 days of receiving notice that any employee has been convicted of a criminal drug violation in the workplace</a:t>
            </a:r>
          </a:p>
          <a:p>
            <a:pPr marL="1257300" lvl="2" indent="-342900">
              <a:buFont typeface="+mj-lt"/>
              <a:buAutoNum type="arabicPeriod"/>
            </a:pPr>
            <a:r>
              <a:rPr lang="en-US" sz="1600" dirty="0"/>
              <a:t>Impose a penalty on employees convicted of drug violations or require participation in a drug rehabilitation program</a:t>
            </a:r>
          </a:p>
          <a:p>
            <a:pPr marL="1257300" lvl="2" indent="-342900">
              <a:buFont typeface="+mj-lt"/>
              <a:buAutoNum type="arabicPeriod"/>
            </a:pPr>
            <a:r>
              <a:rPr lang="en-US" sz="1600" dirty="0"/>
              <a:t>Make an ongoing good faith effort to maintain a drug free workspace</a:t>
            </a:r>
          </a:p>
          <a:p>
            <a:pPr lvl="2"/>
            <a:endParaRPr lang="en-US" sz="1600" dirty="0"/>
          </a:p>
          <a:p>
            <a:pPr lvl="2"/>
            <a:r>
              <a:rPr lang="en-US" sz="1600" dirty="0"/>
              <a:t>It does not mandate testing.</a:t>
            </a:r>
          </a:p>
          <a:p>
            <a:pPr marL="1257300" lvl="2" indent="-342900">
              <a:buFont typeface="Arial" panose="020B0604020202020204" pitchFamily="34" charset="0"/>
              <a:buChar char="•"/>
            </a:pPr>
            <a:endParaRPr lang="en-US" sz="1800" dirty="0"/>
          </a:p>
          <a:p>
            <a:pPr marL="1257300" lvl="2" indent="-342900">
              <a:buFont typeface="Arial" panose="020B0604020202020204" pitchFamily="34" charset="0"/>
              <a:buChar char="•"/>
            </a:pPr>
            <a:endParaRPr lang="en-US" dirty="0"/>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33</a:t>
            </a:fld>
            <a:endParaRPr lang="en-US" dirty="0"/>
          </a:p>
        </p:txBody>
      </p:sp>
    </p:spTree>
    <p:extLst>
      <p:ext uri="{BB962C8B-B14F-4D97-AF65-F5344CB8AC3E}">
        <p14:creationId xmlns:p14="http://schemas.microsoft.com/office/powerpoint/2010/main" val="17567127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600" dirty="0">
                <a:solidFill>
                  <a:schemeClr val="bg1"/>
                </a:solidFill>
              </a:rPr>
              <a:t>Possible Employer Drug Policies</a:t>
            </a:r>
            <a:endParaRPr kumimoji="0" lang="en-US" sz="3600" b="1" i="0" u="none" strike="noStrike" kern="0" cap="none" spc="0" normalizeH="0" baseline="0" noProof="0" dirty="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2202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buFont typeface="Wingdings" panose="05000000000000000000" pitchFamily="2" charset="2"/>
              <a:buChar char="Ø"/>
            </a:pPr>
            <a:endParaRPr lang="en-US" dirty="0"/>
          </a:p>
          <a:p>
            <a:pPr marL="342900" indent="-342900">
              <a:buFont typeface="Wingdings" panose="05000000000000000000" pitchFamily="2" charset="2"/>
              <a:buChar char="Ø"/>
            </a:pPr>
            <a:endParaRPr lang="en-US" dirty="0"/>
          </a:p>
          <a:p>
            <a:pPr marL="342900" indent="-342900">
              <a:buFont typeface="Wingdings" panose="05000000000000000000" pitchFamily="2" charset="2"/>
              <a:buChar char="Ø"/>
            </a:pPr>
            <a:r>
              <a:rPr lang="en-US" dirty="0"/>
              <a:t>Drug “use” vs. “impairment”</a:t>
            </a:r>
          </a:p>
          <a:p>
            <a:pPr marL="800100" lvl="1" indent="-342900">
              <a:buFont typeface="Courier New" panose="02070309020205020404" pitchFamily="49" charset="0"/>
              <a:buChar char="o"/>
            </a:pPr>
            <a:r>
              <a:rPr lang="en-US" dirty="0"/>
              <a:t>THC levels in medical marijuana user vs. casual user</a:t>
            </a:r>
          </a:p>
          <a:p>
            <a:pPr lvl="1" indent="-457200">
              <a:buFont typeface="Wingdings" panose="05000000000000000000" pitchFamily="2" charset="2"/>
              <a:buChar char="Ø"/>
            </a:pPr>
            <a:r>
              <a:rPr lang="en-US" dirty="0"/>
              <a:t>Policy should address prescription medication that may affect employee’s ability to work safely and competently</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34</a:t>
            </a:fld>
            <a:endParaRPr lang="en-US" dirty="0"/>
          </a:p>
        </p:txBody>
      </p:sp>
    </p:spTree>
    <p:extLst>
      <p:ext uri="{BB962C8B-B14F-4D97-AF65-F5344CB8AC3E}">
        <p14:creationId xmlns:p14="http://schemas.microsoft.com/office/powerpoint/2010/main" val="12690157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600" dirty="0">
                <a:solidFill>
                  <a:schemeClr val="bg1"/>
                </a:solidFill>
              </a:rPr>
              <a:t>The Arkansas Amendment </a:t>
            </a:r>
            <a:br>
              <a:rPr lang="en-US" sz="3600" dirty="0">
                <a:solidFill>
                  <a:schemeClr val="bg1"/>
                </a:solidFill>
              </a:rPr>
            </a:br>
            <a:r>
              <a:rPr lang="en-US" sz="3600" dirty="0">
                <a:solidFill>
                  <a:schemeClr val="bg1"/>
                </a:solidFill>
              </a:rPr>
              <a:t>Employer Issues/Suggestions</a:t>
            </a:r>
            <a:endParaRPr kumimoji="0" lang="en-US" sz="3600" b="1" i="0" u="none" strike="noStrike" kern="0" cap="none" spc="0" normalizeH="0" baseline="0" noProof="0" dirty="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indent="0" algn="ctr">
              <a:buNone/>
            </a:pPr>
            <a:r>
              <a:rPr lang="en-US" sz="2000" dirty="0"/>
              <a:t>Review drug testing policies and procedures.</a:t>
            </a:r>
          </a:p>
          <a:p>
            <a:endParaRPr lang="en-US" sz="2000" dirty="0"/>
          </a:p>
          <a:p>
            <a:pPr marL="342900" indent="-342900">
              <a:buFont typeface="Wingdings" panose="05000000000000000000" pitchFamily="2" charset="2"/>
              <a:buChar char="Ø"/>
            </a:pPr>
            <a:r>
              <a:rPr lang="en-US" sz="2000" dirty="0"/>
              <a:t>Under the AMMA employers may continue to establish and implement a substance abuse and drug-free workplace policy that includes a drug testing program that complies with state or federal law and may take action with respect to an applicant or employee under such a policy</a:t>
            </a:r>
          </a:p>
          <a:p>
            <a:pPr marL="0" indent="0">
              <a:buNone/>
            </a:pPr>
            <a:endParaRPr lang="en-US" sz="2000" dirty="0"/>
          </a:p>
          <a:p>
            <a:pPr marL="342900" indent="-342900">
              <a:buFont typeface="Wingdings" panose="05000000000000000000" pitchFamily="2" charset="2"/>
              <a:buChar char="Ø"/>
            </a:pPr>
            <a:r>
              <a:rPr lang="en-US" sz="2000" dirty="0"/>
              <a:t>Such policies and procedures reinforces the employer’s prohibition on the use of marijuana in the workplace and communicates the consequences of either a positive test for marijuana or an applicant or employee’s refusal to be tested.  </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35</a:t>
            </a:fld>
            <a:endParaRPr lang="en-US" dirty="0"/>
          </a:p>
        </p:txBody>
      </p:sp>
    </p:spTree>
    <p:extLst>
      <p:ext uri="{BB962C8B-B14F-4D97-AF65-F5344CB8AC3E}">
        <p14:creationId xmlns:p14="http://schemas.microsoft.com/office/powerpoint/2010/main" val="9602755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200" dirty="0">
                <a:solidFill>
                  <a:schemeClr val="bg1"/>
                </a:solidFill>
              </a:rPr>
              <a:t>The Arkansas Amendment </a:t>
            </a:r>
            <a:br>
              <a:rPr lang="en-US" sz="3200" dirty="0">
                <a:solidFill>
                  <a:schemeClr val="bg1"/>
                </a:solidFill>
              </a:rPr>
            </a:br>
            <a:r>
              <a:rPr lang="en-US" sz="3200" dirty="0">
                <a:solidFill>
                  <a:schemeClr val="bg1"/>
                </a:solidFill>
              </a:rPr>
              <a:t>Employer Issues/Suggestions (cont.)</a:t>
            </a:r>
            <a:endParaRPr kumimoji="0" lang="en-US" sz="3200" b="1" i="0" u="none" strike="noStrike" kern="0" cap="none" spc="0" normalizeH="0" baseline="0" noProof="0" dirty="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US" dirty="0"/>
              <a:t>Train Managers and Supervisors to Identify Employees Under the Influence with a Good Faith Belief Sufficient to Support the Administration of a Drug Test</a:t>
            </a:r>
          </a:p>
          <a:p>
            <a:pPr marL="0" indent="0">
              <a:buNone/>
            </a:pPr>
            <a:endParaRPr lang="en-US" dirty="0"/>
          </a:p>
          <a:p>
            <a:r>
              <a:rPr lang="en-US" dirty="0"/>
              <a:t>Employers may only act against an employee so long as they have a good faith belief that the employee possessed, smoked, ingested, or otherwise used marijuana, or was under the influence of marijuana, while on the premises of the employer or during the hours of employment.</a:t>
            </a:r>
          </a:p>
          <a:p>
            <a:pPr lvl="0"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36</a:t>
            </a:fld>
            <a:endParaRPr lang="en-US" dirty="0"/>
          </a:p>
        </p:txBody>
      </p:sp>
    </p:spTree>
    <p:extLst>
      <p:ext uri="{BB962C8B-B14F-4D97-AF65-F5344CB8AC3E}">
        <p14:creationId xmlns:p14="http://schemas.microsoft.com/office/powerpoint/2010/main" val="25911783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200" dirty="0">
                <a:solidFill>
                  <a:schemeClr val="bg1"/>
                </a:solidFill>
              </a:rPr>
              <a:t>The Arkansas Amendment</a:t>
            </a:r>
            <a:br>
              <a:rPr lang="en-US" sz="3200" dirty="0">
                <a:solidFill>
                  <a:schemeClr val="bg1"/>
                </a:solidFill>
              </a:rPr>
            </a:br>
            <a:r>
              <a:rPr lang="en-US" sz="3200" dirty="0">
                <a:solidFill>
                  <a:schemeClr val="bg1"/>
                </a:solidFill>
              </a:rPr>
              <a:t>Employer Issues/Suggestions (cont.)</a:t>
            </a:r>
            <a:endParaRPr kumimoji="0" lang="en-US" sz="3200" b="1" i="0" u="none" strike="noStrike" kern="0" cap="none" spc="0" normalizeH="0" baseline="0" noProof="0" dirty="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2964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buFont typeface="Wingdings" panose="05000000000000000000" pitchFamily="2" charset="2"/>
              <a:buChar char="Ø"/>
            </a:pPr>
            <a:r>
              <a:rPr lang="en-US" dirty="0"/>
              <a:t>Businesses should also train their frontline supervisors and managers to identify when an employee may be under the influence of marijuana during their hours of employment.</a:t>
            </a:r>
          </a:p>
          <a:p>
            <a:pPr marL="0" indent="0">
              <a:buNone/>
            </a:pPr>
            <a:endParaRPr lang="en-US" dirty="0"/>
          </a:p>
          <a:p>
            <a:pPr marL="342900" indent="-342900">
              <a:buFont typeface="Wingdings" panose="05000000000000000000" pitchFamily="2" charset="2"/>
              <a:buChar char="Ø"/>
            </a:pPr>
            <a:r>
              <a:rPr lang="en-US" dirty="0"/>
              <a:t>The observation of these physical symptoms supports the administration of a drug test, which if positive supports the employer taking action against the employee assuming the proper policies are included in the employer’s handbook.</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37</a:t>
            </a:fld>
            <a:endParaRPr lang="en-US" dirty="0"/>
          </a:p>
        </p:txBody>
      </p:sp>
    </p:spTree>
    <p:extLst>
      <p:ext uri="{BB962C8B-B14F-4D97-AF65-F5344CB8AC3E}">
        <p14:creationId xmlns:p14="http://schemas.microsoft.com/office/powerpoint/2010/main" val="11608689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001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endParaRPr kumimoji="0" lang="en-US" sz="3200" b="1" i="0" u="none" strike="noStrike" kern="0" cap="none" spc="0" normalizeH="0" baseline="0" noProof="0" dirty="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2964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38</a:t>
            </a:fld>
            <a:endParaRPr lang="en-US" dirty="0"/>
          </a:p>
        </p:txBody>
      </p:sp>
      <p:pic>
        <p:nvPicPr>
          <p:cNvPr id="7" name="Picture 6">
            <a:extLst>
              <a:ext uri="{FF2B5EF4-FFF2-40B4-BE49-F238E27FC236}">
                <a16:creationId xmlns:a16="http://schemas.microsoft.com/office/drawing/2014/main" id="{75284F11-0409-95B5-AF3F-FB955A947BA6}"/>
              </a:ext>
            </a:extLst>
          </p:cNvPr>
          <p:cNvPicPr>
            <a:picLocks noChangeAspect="1"/>
          </p:cNvPicPr>
          <p:nvPr/>
        </p:nvPicPr>
        <p:blipFill>
          <a:blip r:embed="rId4"/>
          <a:stretch>
            <a:fillRect/>
          </a:stretch>
        </p:blipFill>
        <p:spPr>
          <a:xfrm>
            <a:off x="800100" y="152400"/>
            <a:ext cx="7124699" cy="6477000"/>
          </a:xfrm>
          <a:prstGeom prst="rect">
            <a:avLst/>
          </a:prstGeom>
        </p:spPr>
      </p:pic>
    </p:spTree>
    <p:extLst>
      <p:ext uri="{BB962C8B-B14F-4D97-AF65-F5344CB8AC3E}">
        <p14:creationId xmlns:p14="http://schemas.microsoft.com/office/powerpoint/2010/main" val="8710200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200" dirty="0">
                <a:solidFill>
                  <a:schemeClr val="bg1"/>
                </a:solidFill>
              </a:rPr>
              <a:t>The Arkansas Amendment Employer Issues/Suggestions (cont.)</a:t>
            </a:r>
            <a:endParaRPr kumimoji="0" lang="en-US" sz="3200" b="1" i="0" u="none" strike="noStrike" kern="0" cap="none" spc="0" normalizeH="0" baseline="0" noProof="0" dirty="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buFont typeface="Wingdings" panose="05000000000000000000" pitchFamily="2" charset="2"/>
              <a:buChar char="Ø"/>
            </a:pPr>
            <a:r>
              <a:rPr lang="en-US" dirty="0"/>
              <a:t>Employers must demonstrate they have the necessary “good faith belief” to warrant the administration of a drug test before taking action against the employee.</a:t>
            </a:r>
          </a:p>
          <a:p>
            <a:pPr marL="0" indent="0">
              <a:buNone/>
            </a:pPr>
            <a:endParaRPr lang="en-US" dirty="0"/>
          </a:p>
          <a:p>
            <a:pPr marL="342900" indent="-342900">
              <a:buFont typeface="Wingdings" panose="05000000000000000000" pitchFamily="2" charset="2"/>
              <a:buChar char="Ø"/>
            </a:pPr>
            <a:r>
              <a:rPr lang="en-US" dirty="0"/>
              <a:t>Managers and supervisors should not rely on a good faith belief alone to support taking action against an employee.</a:t>
            </a:r>
          </a:p>
          <a:p>
            <a:pPr marL="0" indent="0">
              <a:buNone/>
            </a:pPr>
            <a:endParaRPr lang="en-US" dirty="0"/>
          </a:p>
          <a:p>
            <a:pPr marL="342900" indent="-342900">
              <a:buFont typeface="Wingdings" panose="05000000000000000000" pitchFamily="2" charset="2"/>
              <a:buChar char="Ø"/>
            </a:pPr>
            <a:r>
              <a:rPr lang="en-US" dirty="0"/>
              <a:t>The observations of the manager or supervisor should be used to support the administration of a subsequent drug test.</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39</a:t>
            </a:fld>
            <a:endParaRPr lang="en-US" dirty="0"/>
          </a:p>
        </p:txBody>
      </p:sp>
    </p:spTree>
    <p:extLst>
      <p:ext uri="{BB962C8B-B14F-4D97-AF65-F5344CB8AC3E}">
        <p14:creationId xmlns:p14="http://schemas.microsoft.com/office/powerpoint/2010/main" val="2283577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endParaRPr kumimoji="0" lang="en-US" sz="4400" b="1" i="0" u="none" strike="noStrike" kern="0" cap="none" spc="0" normalizeH="0" baseline="0" noProof="0" dirty="0">
              <a:ln>
                <a:noFill/>
              </a:ln>
              <a:solidFill>
                <a:srgbClr val="808000"/>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buFont typeface="Wingdings" panose="05000000000000000000" pitchFamily="2" charset="2"/>
              <a:buChar char="Ø"/>
            </a:pPr>
            <a:endParaRPr lang="en-US" sz="2000" dirty="0"/>
          </a:p>
          <a:p>
            <a:pPr marL="342900" indent="-342900">
              <a:buFont typeface="Wingdings" panose="05000000000000000000" pitchFamily="2" charset="2"/>
              <a:buChar char="Ø"/>
            </a:pPr>
            <a:r>
              <a:rPr lang="en-US" sz="2000" dirty="0"/>
              <a:t>Marijuana is still </a:t>
            </a:r>
            <a:r>
              <a:rPr lang="en-US" sz="2000" b="1" u="sng" dirty="0"/>
              <a:t>illegal</a:t>
            </a:r>
            <a:r>
              <a:rPr lang="en-US" sz="2000" dirty="0"/>
              <a:t> at the Federal level</a:t>
            </a:r>
          </a:p>
          <a:p>
            <a:endParaRPr lang="en-US" sz="2000" dirty="0"/>
          </a:p>
          <a:p>
            <a:pPr marL="800100" lvl="1" indent="-342900">
              <a:buFont typeface="Arial" panose="020B0604020202020204" pitchFamily="34" charset="0"/>
              <a:buChar char="•"/>
            </a:pPr>
            <a:r>
              <a:rPr lang="en-US" sz="2000" dirty="0"/>
              <a:t>DEA Schedule I controlled substance</a:t>
            </a:r>
          </a:p>
          <a:p>
            <a:pPr marL="800100" lvl="1" indent="-342900">
              <a:buFont typeface="Arial" panose="020B0604020202020204" pitchFamily="34" charset="0"/>
              <a:buChar char="•"/>
            </a:pPr>
            <a:r>
              <a:rPr lang="en-US" sz="2000" dirty="0"/>
              <a:t>Substances in this schedule have </a:t>
            </a:r>
            <a:r>
              <a:rPr lang="en-US" sz="2000" i="1" dirty="0"/>
              <a:t>no currently accepted medical use</a:t>
            </a:r>
            <a:r>
              <a:rPr lang="en-US" sz="2000" dirty="0"/>
              <a:t> in the United States, a lack of accepted safety for use under medical supervision, and a high potential for abuse.</a:t>
            </a:r>
          </a:p>
          <a:p>
            <a:pPr lvl="1"/>
            <a:r>
              <a:rPr lang="en-US" sz="2000" dirty="0"/>
              <a:t> </a:t>
            </a:r>
          </a:p>
          <a:p>
            <a:pPr marL="342900" lvl="1" indent="-342900">
              <a:buFont typeface="Wingdings" panose="05000000000000000000" pitchFamily="2" charset="2"/>
              <a:buChar char="Ø"/>
            </a:pPr>
            <a:r>
              <a:rPr lang="en-US" sz="2000" dirty="0"/>
              <a:t>Obama Administration Attorney General relaxed federal enforcement.</a:t>
            </a:r>
          </a:p>
          <a:p>
            <a:pPr marL="342900" lvl="1" indent="-342900">
              <a:buFont typeface="Wingdings" panose="05000000000000000000" pitchFamily="2" charset="2"/>
              <a:buChar char="Ø"/>
            </a:pPr>
            <a:r>
              <a:rPr lang="en-US" sz="2000" dirty="0"/>
              <a:t>Trump Administration sent mixed messages.</a:t>
            </a:r>
          </a:p>
          <a:p>
            <a:pPr marL="342900" lvl="1" indent="-342900">
              <a:buFont typeface="Wingdings" panose="05000000000000000000" pitchFamily="2" charset="2"/>
              <a:buChar char="Ø"/>
            </a:pPr>
            <a:r>
              <a:rPr lang="en-US" sz="2000" dirty="0"/>
              <a:t>Biden Administration states Department of Justice proposes to reschedule marijuana to Schedule III drug.</a:t>
            </a: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a:t>
            </a:fld>
            <a:endParaRPr lang="en-US" dirty="0"/>
          </a:p>
        </p:txBody>
      </p:sp>
    </p:spTree>
    <p:extLst>
      <p:ext uri="{BB962C8B-B14F-4D97-AF65-F5344CB8AC3E}">
        <p14:creationId xmlns:p14="http://schemas.microsoft.com/office/powerpoint/2010/main" val="248551975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200" dirty="0">
                <a:solidFill>
                  <a:schemeClr val="bg1"/>
                </a:solidFill>
              </a:rPr>
              <a:t>The Arkansas Amendment Employer Issues/Suggestions (cont.)</a:t>
            </a:r>
            <a:endParaRPr kumimoji="0" lang="en-US" sz="3200" b="1" i="0" u="none" strike="noStrike" kern="0" cap="none" spc="0" normalizeH="0" baseline="0" noProof="0" dirty="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buFont typeface="Wingdings" panose="05000000000000000000" pitchFamily="2" charset="2"/>
              <a:buChar char="Ø"/>
            </a:pPr>
            <a:endParaRPr lang="en-US" sz="2000" dirty="0"/>
          </a:p>
          <a:p>
            <a:pPr marL="342900" indent="-342900">
              <a:buFont typeface="Wingdings" panose="05000000000000000000" pitchFamily="2" charset="2"/>
              <a:buChar char="Ø"/>
            </a:pPr>
            <a:r>
              <a:rPr lang="en-US" sz="2000" dirty="0"/>
              <a:t>“Good faith belief” means a reasonable reliance on fact and can be based on observed conduct, behavior or appearance, information reported by a person believed to be reliable, or written, electronic or verbal statements from the employee or other persons.</a:t>
            </a:r>
          </a:p>
          <a:p>
            <a:pPr marL="0" indent="0">
              <a:buNone/>
            </a:pPr>
            <a:endParaRPr lang="en-US" sz="2000" dirty="0"/>
          </a:p>
          <a:p>
            <a:pPr marL="342900" indent="-342900">
              <a:buFont typeface="Wingdings" panose="05000000000000000000" pitchFamily="2" charset="2"/>
              <a:buChar char="Ø"/>
            </a:pPr>
            <a:r>
              <a:rPr lang="en-US" sz="2000" dirty="0"/>
              <a:t>A manager or supervisor deciding whether to administer a drug test to an employee must be able to identify not only the source of the information on which he or she is acting, but also why their reliance on the information is reasonable. </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40</a:t>
            </a:fld>
            <a:endParaRPr lang="en-US" dirty="0"/>
          </a:p>
        </p:txBody>
      </p:sp>
    </p:spTree>
    <p:extLst>
      <p:ext uri="{BB962C8B-B14F-4D97-AF65-F5344CB8AC3E}">
        <p14:creationId xmlns:p14="http://schemas.microsoft.com/office/powerpoint/2010/main" val="41832863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600" dirty="0">
                <a:solidFill>
                  <a:schemeClr val="bg1"/>
                </a:solidFill>
              </a:rPr>
              <a:t>Drug Testing Recommendations</a:t>
            </a:r>
            <a:endParaRPr kumimoji="0" lang="en-US" sz="3600" b="1" i="0" u="none" strike="noStrike" kern="0" cap="none" spc="0" normalizeH="0" baseline="0" noProof="0" dirty="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indent="-457200">
              <a:buFont typeface="Wingdings" panose="05000000000000000000" pitchFamily="2" charset="2"/>
              <a:buChar char="Ø"/>
            </a:pPr>
            <a:r>
              <a:rPr lang="en-US" sz="2800" dirty="0"/>
              <a:t>Institute policy that requires employees to disclose use of medications that may impair their ability to work if this request is job-related and consistent with business necessity.</a:t>
            </a:r>
          </a:p>
          <a:p>
            <a:endParaRPr lang="en-US" sz="2800" dirty="0"/>
          </a:p>
          <a:p>
            <a:pPr marL="457200" indent="-457200">
              <a:buFont typeface="Wingdings" panose="05000000000000000000" pitchFamily="2" charset="2"/>
              <a:buChar char="Ø"/>
            </a:pPr>
            <a:r>
              <a:rPr lang="en-US" sz="2800" dirty="0"/>
              <a:t>If an employee tests positive for marijuana, confirm that employee is prescribed marijuana.</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41</a:t>
            </a:fld>
            <a:endParaRPr lang="en-US" dirty="0"/>
          </a:p>
        </p:txBody>
      </p:sp>
    </p:spTree>
    <p:extLst>
      <p:ext uri="{BB962C8B-B14F-4D97-AF65-F5344CB8AC3E}">
        <p14:creationId xmlns:p14="http://schemas.microsoft.com/office/powerpoint/2010/main" val="411118949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0" cap="none" spc="0" normalizeH="0" baseline="0" noProof="0" dirty="0">
                <a:ln>
                  <a:noFill/>
                </a:ln>
                <a:solidFill>
                  <a:schemeClr val="bg1"/>
                </a:solidFill>
                <a:effectLst/>
                <a:uLnTx/>
                <a:uFillTx/>
                <a:latin typeface="+mj-lt"/>
                <a:ea typeface="+mj-ea"/>
                <a:cs typeface="+mj-cs"/>
              </a:rPr>
              <a:t>Update</a:t>
            </a:r>
          </a:p>
        </p:txBody>
      </p:sp>
      <p:sp>
        <p:nvSpPr>
          <p:cNvPr id="6" name="Rectangle 16"/>
          <p:cNvSpPr txBox="1">
            <a:spLocks noChangeArrowheads="1"/>
          </p:cNvSpPr>
          <p:nvPr/>
        </p:nvSpPr>
        <p:spPr bwMode="auto">
          <a:xfrm>
            <a:off x="937260" y="163830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lgn="ctr" eaLnBrk="1" hangingPunct="1">
              <a:spcBef>
                <a:spcPct val="20000"/>
              </a:spcBef>
              <a:defRPr/>
            </a:pPr>
            <a:r>
              <a:rPr lang="en-US" sz="1800" b="1" u="sng" kern="0" dirty="0">
                <a:latin typeface="+mn-lt"/>
                <a:ea typeface="+mn-ea"/>
              </a:rPr>
              <a:t>DOT</a:t>
            </a:r>
          </a:p>
          <a:p>
            <a:pPr marL="285750" lvl="0" indent="-285750" eaLnBrk="1" hangingPunct="1">
              <a:spcBef>
                <a:spcPct val="20000"/>
              </a:spcBef>
              <a:buFont typeface="Wingdings" panose="05000000000000000000" pitchFamily="2" charset="2"/>
              <a:buChar char="Ø"/>
              <a:defRPr/>
            </a:pPr>
            <a:endParaRPr lang="en-US" sz="1800" kern="0" dirty="0">
              <a:latin typeface="+mn-lt"/>
              <a:ea typeface="+mn-ea"/>
            </a:endParaRPr>
          </a:p>
          <a:p>
            <a:pPr marL="285750" lvl="0" indent="-285750" eaLnBrk="1" hangingPunct="1">
              <a:spcBef>
                <a:spcPct val="20000"/>
              </a:spcBef>
              <a:buFont typeface="Wingdings" panose="05000000000000000000" pitchFamily="2" charset="2"/>
              <a:buChar char="Ø"/>
              <a:defRPr/>
            </a:pPr>
            <a:r>
              <a:rPr lang="en-US" sz="1800" kern="0" dirty="0">
                <a:latin typeface="+mn-lt"/>
                <a:ea typeface="+mn-ea"/>
              </a:rPr>
              <a:t>Use still prohibited by U.S. DOT for CDL drivers (DOT states because state Medical Review Officer conducting driver tests will not issue a negative test result simply because the THC detected in a urine sample was from legal marijuana or CBD oil.)</a:t>
            </a:r>
          </a:p>
          <a:p>
            <a:pPr marL="285750" lvl="0" indent="-285750" eaLnBrk="1" hangingPunct="1">
              <a:spcBef>
                <a:spcPct val="20000"/>
              </a:spcBef>
              <a:buFont typeface="Wingdings" panose="05000000000000000000" pitchFamily="2" charset="2"/>
              <a:buChar char="Ø"/>
              <a:defRPr/>
            </a:pPr>
            <a:endParaRPr lang="en-US" sz="1800" kern="0" dirty="0">
              <a:latin typeface="+mn-lt"/>
              <a:ea typeface="+mn-ea"/>
            </a:endParaRPr>
          </a:p>
          <a:p>
            <a:pPr marL="285750" lvl="0" indent="-285750" eaLnBrk="1" hangingPunct="1">
              <a:spcBef>
                <a:spcPct val="20000"/>
              </a:spcBef>
              <a:buFont typeface="Wingdings" panose="05000000000000000000" pitchFamily="2" charset="2"/>
              <a:buChar char="Ø"/>
              <a:defRPr/>
            </a:pPr>
            <a:r>
              <a:rPr lang="en-US" sz="1800" kern="0" dirty="0">
                <a:latin typeface="+mn-lt"/>
                <a:ea typeface="+mn-ea"/>
              </a:rPr>
              <a:t>State blessing of medical marijuana not a valid exception for positive testing result.</a:t>
            </a:r>
          </a:p>
          <a:p>
            <a:pPr marL="285750" lvl="0" indent="-285750" eaLnBrk="1" hangingPunct="1">
              <a:spcBef>
                <a:spcPct val="20000"/>
              </a:spcBef>
              <a:buFont typeface="Wingdings" panose="05000000000000000000" pitchFamily="2" charset="2"/>
              <a:buChar char="Ø"/>
              <a:defRPr/>
            </a:pPr>
            <a:endParaRPr lang="en-US" sz="1800" kern="0" dirty="0">
              <a:latin typeface="+mn-lt"/>
              <a:ea typeface="+mn-ea"/>
            </a:endParaRPr>
          </a:p>
          <a:p>
            <a:pPr marL="285750" lvl="0" indent="-285750" eaLnBrk="1" hangingPunct="1">
              <a:spcBef>
                <a:spcPct val="20000"/>
              </a:spcBef>
              <a:buFont typeface="Wingdings" panose="05000000000000000000" pitchFamily="2" charset="2"/>
              <a:buChar char="Ø"/>
              <a:defRPr/>
            </a:pPr>
            <a:r>
              <a:rPr lang="en-US" sz="1800" kern="0" dirty="0" err="1">
                <a:latin typeface="+mn-lt"/>
                <a:ea typeface="+mn-ea"/>
              </a:rPr>
              <a:t>Underr</a:t>
            </a:r>
            <a:r>
              <a:rPr lang="en-US" sz="1800" kern="0" dirty="0">
                <a:latin typeface="+mn-lt"/>
                <a:ea typeface="+mn-ea"/>
              </a:rPr>
              <a:t> Federation Motor Carrier Safety regulations a person is not physically qualified to drive a CDL if he or she uses any Schedule I controlled substance such as marijuana (49 C.F.R. § 391.11(b)(4).</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42</a:t>
            </a:fld>
            <a:endParaRPr lang="en-US" dirty="0"/>
          </a:p>
        </p:txBody>
      </p:sp>
    </p:spTree>
    <p:extLst>
      <p:ext uri="{BB962C8B-B14F-4D97-AF65-F5344CB8AC3E}">
        <p14:creationId xmlns:p14="http://schemas.microsoft.com/office/powerpoint/2010/main" val="19751920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001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2800" b="1" kern="0" dirty="0">
                <a:solidFill>
                  <a:schemeClr val="bg1"/>
                </a:solidFill>
                <a:latin typeface="+mj-lt"/>
                <a:ea typeface="+mj-ea"/>
                <a:cs typeface="+mj-cs"/>
              </a:rPr>
              <a:t>U.S. Department of Transportation</a:t>
            </a:r>
            <a:endParaRPr kumimoji="0" lang="en-US" sz="2800" b="1" i="0" u="none" strike="noStrike" kern="0" cap="none" spc="0" normalizeH="0" baseline="0" noProof="0" dirty="0">
              <a:ln>
                <a:noFill/>
              </a:ln>
              <a:solidFill>
                <a:schemeClr val="bg1"/>
              </a:solidFill>
              <a:effectLst/>
              <a:uLnTx/>
              <a:uFillTx/>
              <a:latin typeface="+mj-lt"/>
              <a:ea typeface="+mj-ea"/>
              <a:cs typeface="+mj-cs"/>
            </a:endParaRPr>
          </a:p>
        </p:txBody>
      </p:sp>
      <p:sp>
        <p:nvSpPr>
          <p:cNvPr id="6" name="Rectangle 16"/>
          <p:cNvSpPr txBox="1">
            <a:spLocks noChangeArrowheads="1"/>
          </p:cNvSpPr>
          <p:nvPr/>
        </p:nvSpPr>
        <p:spPr bwMode="auto">
          <a:xfrm>
            <a:off x="937260" y="163830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85750" lvl="0" indent="-285750" eaLnBrk="1" hangingPunct="1">
              <a:spcBef>
                <a:spcPct val="20000"/>
              </a:spcBef>
              <a:buFont typeface="Wingdings" panose="05000000000000000000" pitchFamily="2" charset="2"/>
              <a:buChar char="Ø"/>
              <a:defRPr/>
            </a:pPr>
            <a:r>
              <a:rPr lang="en-US" sz="1800" kern="0" dirty="0">
                <a:latin typeface="+mn-lt"/>
                <a:ea typeface="+mn-ea"/>
              </a:rPr>
              <a:t>DOT has said it will maintain authority to conduct testing of CDL drivers and safety-sensitive personnel.</a:t>
            </a:r>
          </a:p>
          <a:p>
            <a:pPr marL="285750" lvl="0" indent="-285750" eaLnBrk="1" hangingPunct="1">
              <a:spcBef>
                <a:spcPct val="20000"/>
              </a:spcBef>
              <a:buFont typeface="Wingdings" panose="05000000000000000000" pitchFamily="2" charset="2"/>
              <a:buChar char="Ø"/>
              <a:defRPr/>
            </a:pPr>
            <a:r>
              <a:rPr lang="en-US" sz="1800" kern="0" dirty="0">
                <a:latin typeface="+mn-lt"/>
                <a:ea typeface="+mn-ea"/>
              </a:rPr>
              <a:t>Policy change allowing saliva drug testing as an alternative to urine-based tests.</a:t>
            </a:r>
          </a:p>
          <a:p>
            <a:pPr marL="285750" lvl="0" indent="-285750" eaLnBrk="1" hangingPunct="1">
              <a:spcBef>
                <a:spcPct val="20000"/>
              </a:spcBef>
              <a:buFont typeface="Wingdings" panose="05000000000000000000" pitchFamily="2" charset="2"/>
              <a:buChar char="Ø"/>
              <a:defRPr/>
            </a:pPr>
            <a:r>
              <a:rPr lang="en-US" sz="1800" kern="0" dirty="0">
                <a:latin typeface="+mn-lt"/>
                <a:ea typeface="+mn-ea"/>
              </a:rPr>
              <a:t>Urine tests can be problematic in part because THC metabolites can show up for weeks or months after consumption.</a:t>
            </a:r>
          </a:p>
          <a:p>
            <a:pPr marL="285750" lvl="0" indent="-285750" eaLnBrk="1" hangingPunct="1">
              <a:spcBef>
                <a:spcPct val="20000"/>
              </a:spcBef>
              <a:buFont typeface="Wingdings" panose="05000000000000000000" pitchFamily="2" charset="2"/>
              <a:buChar char="Ø"/>
              <a:defRPr/>
            </a:pPr>
            <a:r>
              <a:rPr lang="en-US" sz="1800" kern="0" dirty="0">
                <a:latin typeface="+mn-lt"/>
                <a:ea typeface="+mn-ea"/>
              </a:rPr>
              <a:t>Could improve the effectiveness of testing?</a:t>
            </a:r>
          </a:p>
          <a:p>
            <a:pPr marL="285750" lvl="0" indent="-285750" eaLnBrk="1" hangingPunct="1">
              <a:spcBef>
                <a:spcPct val="20000"/>
              </a:spcBef>
              <a:buFont typeface="Wingdings" panose="05000000000000000000" pitchFamily="2" charset="2"/>
              <a:buChar char="Ø"/>
              <a:defRPr/>
            </a:pPr>
            <a:r>
              <a:rPr lang="en-US" sz="1800" kern="0" dirty="0">
                <a:latin typeface="+mn-lt"/>
                <a:ea typeface="+mn-ea"/>
              </a:rPr>
              <a:t>Some federal agencies such as Secret Service, ATF, EPA, FBI, OPM are treating past use more leniently.</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43</a:t>
            </a:fld>
            <a:endParaRPr lang="en-US" dirty="0"/>
          </a:p>
        </p:txBody>
      </p:sp>
    </p:spTree>
    <p:extLst>
      <p:ext uri="{BB962C8B-B14F-4D97-AF65-F5344CB8AC3E}">
        <p14:creationId xmlns:p14="http://schemas.microsoft.com/office/powerpoint/2010/main" val="30572209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kumimoji="0" lang="en-US" sz="3200" b="1" i="0" u="none" strike="noStrike" kern="0" cap="none" spc="0" normalizeH="0" baseline="0" noProof="0" dirty="0">
                <a:ln>
                  <a:noFill/>
                </a:ln>
                <a:solidFill>
                  <a:schemeClr val="bg1"/>
                </a:solidFill>
                <a:effectLst/>
                <a:uLnTx/>
                <a:uFillTx/>
                <a:latin typeface="HelveticaNeueLT Com 25 UltLt" pitchFamily="34" charset="0"/>
                <a:ea typeface="+mj-ea"/>
                <a:cs typeface="+mj-cs"/>
              </a:rPr>
              <a:t>“Zero Tolerance” Policies - Federal</a:t>
            </a:r>
          </a:p>
        </p:txBody>
      </p:sp>
      <p:sp>
        <p:nvSpPr>
          <p:cNvPr id="6" name="Rectangle 16"/>
          <p:cNvSpPr txBox="1">
            <a:spLocks noChangeArrowheads="1"/>
          </p:cNvSpPr>
          <p:nvPr/>
        </p:nvSpPr>
        <p:spPr bwMode="auto">
          <a:xfrm>
            <a:off x="914400" y="1676400"/>
            <a:ext cx="75438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eaLnBrk="1" hangingPunct="1">
              <a:spcBef>
                <a:spcPct val="20000"/>
              </a:spcBef>
              <a:buFont typeface="Arial" panose="020B0604020202020204" pitchFamily="34" charset="0"/>
              <a:buChar char="•"/>
              <a:defRPr/>
            </a:pPr>
            <a:r>
              <a:rPr lang="en-US" sz="2800" kern="0" dirty="0">
                <a:latin typeface="+mn-lt"/>
                <a:ea typeface="+mn-ea"/>
              </a:rPr>
              <a:t>Federal Drug Free Workplace Act</a:t>
            </a:r>
          </a:p>
          <a:p>
            <a:pPr marL="914400" lvl="1" indent="-457200" eaLnBrk="1" hangingPunct="1">
              <a:spcBef>
                <a:spcPct val="20000"/>
              </a:spcBef>
              <a:buFont typeface="Courier New" panose="02070309020205020404" pitchFamily="49" charset="0"/>
              <a:buChar char="o"/>
              <a:defRPr/>
            </a:pPr>
            <a:r>
              <a:rPr lang="en-US" sz="2000" kern="0" dirty="0">
                <a:latin typeface="+mn-lt"/>
                <a:ea typeface="+mn-ea"/>
              </a:rPr>
              <a:t>Federal grant recipients and contractors must adopt a zero tolerance policy for drug use and certify that he workplace is drug free.</a:t>
            </a:r>
          </a:p>
          <a:p>
            <a:pPr marL="1200150" lvl="2" indent="-285750" eaLnBrk="1" hangingPunct="1">
              <a:spcBef>
                <a:spcPct val="20000"/>
              </a:spcBef>
              <a:buFont typeface="Wingdings" panose="05000000000000000000" pitchFamily="2" charset="2"/>
              <a:buChar char="§"/>
              <a:defRPr/>
            </a:pPr>
            <a:r>
              <a:rPr lang="en-US" sz="2000" kern="0" dirty="0">
                <a:latin typeface="+mn-lt"/>
                <a:ea typeface="+mn-ea"/>
              </a:rPr>
              <a:t>Publish a written policy and require employee consent;</a:t>
            </a:r>
          </a:p>
          <a:p>
            <a:pPr marL="1200150" lvl="2" indent="-285750" eaLnBrk="1" hangingPunct="1">
              <a:spcBef>
                <a:spcPct val="20000"/>
              </a:spcBef>
              <a:buFont typeface="Wingdings" panose="05000000000000000000" pitchFamily="2" charset="2"/>
              <a:buChar char="§"/>
              <a:defRPr/>
            </a:pPr>
            <a:r>
              <a:rPr lang="en-US" sz="2000" kern="0" dirty="0">
                <a:latin typeface="+mn-lt"/>
                <a:ea typeface="+mn-ea"/>
              </a:rPr>
              <a:t>Initiate awareness programs about dangers of drug abuse and available counseling/rehabilitation;</a:t>
            </a:r>
          </a:p>
          <a:p>
            <a:pPr marL="1200150" lvl="2" indent="-285750" eaLnBrk="1" hangingPunct="1">
              <a:spcBef>
                <a:spcPct val="20000"/>
              </a:spcBef>
              <a:buFont typeface="Wingdings" panose="05000000000000000000" pitchFamily="2" charset="2"/>
              <a:buChar char="§"/>
              <a:defRPr/>
            </a:pPr>
            <a:r>
              <a:rPr lang="en-US" sz="2000" kern="0" dirty="0">
                <a:latin typeface="+mn-lt"/>
                <a:ea typeface="+mn-ea"/>
              </a:rPr>
              <a:t>Requires employees to notify employers of any drug-related conviction; and</a:t>
            </a:r>
          </a:p>
          <a:p>
            <a:pPr marL="1200150" lvl="2" indent="-285750" eaLnBrk="1" hangingPunct="1">
              <a:spcBef>
                <a:spcPct val="20000"/>
              </a:spcBef>
              <a:buFont typeface="Wingdings" panose="05000000000000000000" pitchFamily="2" charset="2"/>
              <a:buChar char="§"/>
              <a:defRPr/>
            </a:pPr>
            <a:r>
              <a:rPr lang="en-US" sz="2000" kern="0" dirty="0">
                <a:latin typeface="+mn-lt"/>
                <a:ea typeface="+mn-ea"/>
              </a:rPr>
              <a:t>Make an ongoing good faith effort to maintain a drug-free workplace.</a:t>
            </a:r>
          </a:p>
          <a:p>
            <a:pPr marL="1200150" lvl="2" indent="-285750" eaLnBrk="1" hangingPunct="1">
              <a:spcBef>
                <a:spcPct val="20000"/>
              </a:spcBef>
              <a:buFont typeface="Wingdings" panose="05000000000000000000" pitchFamily="2" charset="2"/>
              <a:buChar char="§"/>
              <a:defRPr/>
            </a:pPr>
            <a:r>
              <a:rPr lang="en-US" sz="2000" kern="0" dirty="0">
                <a:latin typeface="+mn-lt"/>
                <a:ea typeface="+mn-ea"/>
              </a:rPr>
              <a:t>*The Act does </a:t>
            </a:r>
            <a:r>
              <a:rPr lang="en-US" sz="2000" u="sng" kern="0" dirty="0">
                <a:latin typeface="+mn-lt"/>
                <a:ea typeface="+mn-ea"/>
              </a:rPr>
              <a:t>not</a:t>
            </a:r>
            <a:r>
              <a:rPr lang="en-US" sz="2000" kern="0" dirty="0">
                <a:latin typeface="+mn-lt"/>
                <a:ea typeface="+mn-ea"/>
              </a:rPr>
              <a:t> require (or prohibit) drug testing.</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44</a:t>
            </a:fld>
            <a:endParaRPr lang="en-US" dirty="0"/>
          </a:p>
        </p:txBody>
      </p:sp>
    </p:spTree>
    <p:extLst>
      <p:ext uri="{BB962C8B-B14F-4D97-AF65-F5344CB8AC3E}">
        <p14:creationId xmlns:p14="http://schemas.microsoft.com/office/powerpoint/2010/main" val="272309279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600" dirty="0">
                <a:solidFill>
                  <a:schemeClr val="bg1"/>
                </a:solidFill>
              </a:rPr>
              <a:t>Laws and Regulations (cont.)</a:t>
            </a:r>
            <a:endParaRPr kumimoji="0" lang="en-US" sz="3600" b="1" i="0" u="none" strike="noStrike" kern="0" cap="none" spc="0" normalizeH="0" baseline="0" noProof="0" dirty="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buFont typeface="Wingdings" panose="05000000000000000000" pitchFamily="2" charset="2"/>
              <a:buChar char="Ø"/>
            </a:pPr>
            <a:r>
              <a:rPr lang="en-US" sz="2000" dirty="0"/>
              <a:t>U.S. Department of Transportation</a:t>
            </a:r>
          </a:p>
          <a:p>
            <a:endParaRPr lang="en-US" sz="2000" dirty="0"/>
          </a:p>
          <a:p>
            <a:pPr marL="800100" lvl="1" indent="-342900">
              <a:buFont typeface="Courier New" panose="02070309020205020404" pitchFamily="49" charset="0"/>
              <a:buChar char="o"/>
            </a:pPr>
            <a:r>
              <a:rPr lang="en-US" sz="2000" dirty="0"/>
              <a:t>Omnibus Transportation Employee Testing Act of 1991</a:t>
            </a:r>
          </a:p>
          <a:p>
            <a:pPr marL="1257300" lvl="2" indent="-342900">
              <a:buFont typeface="Wingdings" panose="05000000000000000000" pitchFamily="2" charset="2"/>
              <a:buChar char="§"/>
            </a:pPr>
            <a:r>
              <a:rPr lang="en-US" sz="2000" dirty="0"/>
              <a:t>Requires drug and alcohol testing of drivers, pilots, and other “safety-sensitive” jobs that are under the domain of the Department of Transportation (DOT)</a:t>
            </a:r>
          </a:p>
          <a:p>
            <a:pPr marL="1257300" lvl="2" indent="-342900">
              <a:buFont typeface="Wingdings" panose="05000000000000000000" pitchFamily="2" charset="2"/>
              <a:buChar char="§"/>
            </a:pPr>
            <a:r>
              <a:rPr lang="en-US" sz="2000" dirty="0"/>
              <a:t>The DOT prohibits the use of medical marijuana by transportation workers including pilots, school bus drivers, truck drivers, subway operators, ship captains and fire-armed transit security workers</a:t>
            </a:r>
          </a:p>
          <a:p>
            <a:pPr marL="1257300" lvl="2" indent="-342900">
              <a:buFont typeface="Wingdings" panose="05000000000000000000" pitchFamily="2" charset="2"/>
              <a:buChar char="§"/>
            </a:pPr>
            <a:r>
              <a:rPr lang="en-US" sz="2000" dirty="0"/>
              <a:t>DOT’s Drug Alcohol Testing Regulation – 49 CFR Part 40 – “does not authorize ‘medical marijuana’ under a state law to be a valid medical explanation for a transportation employee’s positive drug test result.”</a:t>
            </a:r>
          </a:p>
          <a:p>
            <a:pPr marL="1257300" lvl="2" indent="-342900">
              <a:buFont typeface="Wingdings" panose="05000000000000000000" pitchFamily="2" charset="2"/>
              <a:buChar char="§"/>
            </a:pPr>
            <a:endParaRPr lang="en-US" sz="2000" dirty="0"/>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45</a:t>
            </a:fld>
            <a:endParaRPr lang="en-US" dirty="0"/>
          </a:p>
        </p:txBody>
      </p:sp>
    </p:spTree>
    <p:extLst>
      <p:ext uri="{BB962C8B-B14F-4D97-AF65-F5344CB8AC3E}">
        <p14:creationId xmlns:p14="http://schemas.microsoft.com/office/powerpoint/2010/main" val="209185526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600" dirty="0">
                <a:solidFill>
                  <a:schemeClr val="bg1"/>
                </a:solidFill>
              </a:rPr>
              <a:t>Laws and Regulations (cont.)</a:t>
            </a:r>
            <a:endParaRPr kumimoji="0" lang="en-US" sz="3600" b="1" i="0" u="none" strike="noStrike" kern="0" cap="none" spc="0" normalizeH="0" baseline="0" noProof="0" dirty="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indent="0" algn="ctr">
              <a:buNone/>
            </a:pPr>
            <a:r>
              <a:rPr lang="en-US" sz="2000" dirty="0"/>
              <a:t>Department of Transportation</a:t>
            </a:r>
          </a:p>
          <a:p>
            <a:pPr marL="0" indent="0" algn="ctr">
              <a:buNone/>
            </a:pPr>
            <a:endParaRPr lang="en-US" sz="2000" dirty="0"/>
          </a:p>
          <a:p>
            <a:pPr marL="342900" indent="-342900">
              <a:buFont typeface="Wingdings" panose="05000000000000000000" pitchFamily="2" charset="2"/>
              <a:buChar char="Ø"/>
            </a:pPr>
            <a:r>
              <a:rPr lang="en-US" sz="2000" dirty="0"/>
              <a:t>Pilots, bus drivers, truck drivers, train engineers, subway operators, aircraft maintenance personnel, transit fire armed security personnel, ship captains and pipeline emergency response personnel, among others</a:t>
            </a:r>
          </a:p>
          <a:p>
            <a:endParaRPr lang="en-US" sz="2000" dirty="0"/>
          </a:p>
          <a:p>
            <a:pPr marL="342900" indent="-342900">
              <a:buFont typeface="Wingdings" panose="05000000000000000000" pitchFamily="2" charset="2"/>
              <a:buChar char="Ø"/>
            </a:pPr>
            <a:r>
              <a:rPr lang="en-US" sz="2000" dirty="0"/>
              <a:t>No driver may report for or remain on safety-sensitive duty while using any controlled substance</a:t>
            </a:r>
          </a:p>
          <a:p>
            <a:pPr marL="0" indent="0">
              <a:buNone/>
            </a:pPr>
            <a:endParaRPr lang="en-US" sz="2000" dirty="0"/>
          </a:p>
          <a:p>
            <a:pPr marL="342900" indent="-342900">
              <a:buFont typeface="Wingdings" panose="05000000000000000000" pitchFamily="2" charset="2"/>
              <a:buChar char="Ø"/>
            </a:pPr>
            <a:r>
              <a:rPr lang="en-US" sz="2000" dirty="0"/>
              <a:t>No driver shall report for or remain on safety-sensitive duty after testing positive for unlawful drugs</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46</a:t>
            </a:fld>
            <a:endParaRPr lang="en-US" dirty="0"/>
          </a:p>
        </p:txBody>
      </p:sp>
    </p:spTree>
    <p:extLst>
      <p:ext uri="{BB962C8B-B14F-4D97-AF65-F5344CB8AC3E}">
        <p14:creationId xmlns:p14="http://schemas.microsoft.com/office/powerpoint/2010/main" val="248753555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600" dirty="0">
                <a:solidFill>
                  <a:schemeClr val="bg1"/>
                </a:solidFill>
              </a:rPr>
              <a:t>Laws and Regulations (cont.)</a:t>
            </a:r>
            <a:endParaRPr kumimoji="0" lang="en-US" sz="3600" b="1" i="0" u="none" strike="noStrike" kern="0" cap="none" spc="0" normalizeH="0" baseline="0" noProof="0" dirty="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indent="0" algn="ctr">
              <a:buNone/>
            </a:pPr>
            <a:r>
              <a:rPr lang="en-US" sz="1800" dirty="0"/>
              <a:t>Department of Transportation (cont.)</a:t>
            </a:r>
          </a:p>
          <a:p>
            <a:pPr marL="0" indent="0" algn="ctr">
              <a:buNone/>
            </a:pPr>
            <a:endParaRPr lang="en-US" sz="1800" dirty="0"/>
          </a:p>
          <a:p>
            <a:pPr marL="342900" indent="-342900">
              <a:buFont typeface="Wingdings" panose="05000000000000000000" pitchFamily="2" charset="2"/>
              <a:buChar char="Ø"/>
            </a:pPr>
            <a:r>
              <a:rPr lang="en-US" sz="1800" dirty="0"/>
              <a:t>On 10/22/09, DOT issued a statement asserting that its regulated drug testing program will not change based upon the DOJ’s 10/19 statement</a:t>
            </a:r>
          </a:p>
          <a:p>
            <a:endParaRPr lang="en-US" sz="1800" dirty="0"/>
          </a:p>
          <a:p>
            <a:pPr marL="342900" indent="-342900">
              <a:buFont typeface="Wingdings" panose="05000000000000000000" pitchFamily="2" charset="2"/>
              <a:buChar char="Ø"/>
            </a:pPr>
            <a:r>
              <a:rPr lang="en-US" sz="1800" dirty="0"/>
              <a:t>DOT regs do not authorize ‘medical marijuana’ under state law to be a valid medical explanation for a transportation employee’s positive drug test result. (DOT takes priority)</a:t>
            </a:r>
          </a:p>
          <a:p>
            <a:endParaRPr lang="en-US" sz="1800" dirty="0"/>
          </a:p>
          <a:p>
            <a:pPr marL="342900" indent="-342900">
              <a:buFont typeface="Wingdings" panose="05000000000000000000" pitchFamily="2" charset="2"/>
              <a:buChar char="Ø"/>
            </a:pPr>
            <a:r>
              <a:rPr lang="en-US" sz="1800" dirty="0"/>
              <a:t>“Therefore, Medical Review Officers will not verify a drug test as negative based upon information that a physician recommended that the employee use ‘medical marijuana…’ It remains unacceptable for any safety-sensitive employee subject to drug testing under the Dept. of Transportation’s drug testing regulations to use marijuana.”</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47</a:t>
            </a:fld>
            <a:endParaRPr lang="en-US" dirty="0"/>
          </a:p>
        </p:txBody>
      </p:sp>
    </p:spTree>
    <p:extLst>
      <p:ext uri="{BB962C8B-B14F-4D97-AF65-F5344CB8AC3E}">
        <p14:creationId xmlns:p14="http://schemas.microsoft.com/office/powerpoint/2010/main" val="11908302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600" dirty="0">
                <a:solidFill>
                  <a:schemeClr val="bg1"/>
                </a:solidFill>
              </a:rPr>
              <a:t>Employer Issues/Suggestions</a:t>
            </a:r>
            <a:endParaRPr kumimoji="0" lang="en-US" sz="3600" b="1" i="0" u="none" strike="noStrike" kern="0" cap="none" spc="0" normalizeH="0" baseline="0" noProof="0" dirty="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9453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US" dirty="0"/>
              <a:t>The Americans with Disabilities Act.</a:t>
            </a:r>
          </a:p>
          <a:p>
            <a:pPr marL="0" indent="0">
              <a:buNone/>
            </a:pPr>
            <a:endParaRPr lang="en-US" dirty="0"/>
          </a:p>
          <a:p>
            <a:pPr marL="342900" indent="-342900">
              <a:buFont typeface="Wingdings" panose="05000000000000000000" pitchFamily="2" charset="2"/>
              <a:buChar char="Ø"/>
            </a:pPr>
            <a:r>
              <a:rPr lang="en-US" dirty="0"/>
              <a:t>Employers may prohibit current illegal use of drugs and alcohol in the workplace and require that employees report for duty without engaging in the unlawful use of drugs.</a:t>
            </a:r>
          </a:p>
          <a:p>
            <a:pPr marL="342900" indent="-342900">
              <a:buFont typeface="Wingdings" panose="05000000000000000000" pitchFamily="2" charset="2"/>
              <a:buChar char="Ø"/>
            </a:pPr>
            <a:endParaRPr lang="en-US" dirty="0"/>
          </a:p>
          <a:p>
            <a:pPr marL="342900" indent="-342900">
              <a:buFont typeface="Wingdings" panose="05000000000000000000" pitchFamily="2" charset="2"/>
              <a:buChar char="Ø"/>
            </a:pPr>
            <a:r>
              <a:rPr lang="en-US" dirty="0"/>
              <a:t>Can test without violating ADA.</a:t>
            </a:r>
          </a:p>
          <a:p>
            <a:pPr marL="109728" indent="0">
              <a:buNone/>
            </a:pPr>
            <a:endParaRPr lang="en-US" dirty="0"/>
          </a:p>
          <a:p>
            <a:pPr marL="342900" indent="-342900">
              <a:buFont typeface="Wingdings" panose="05000000000000000000" pitchFamily="2" charset="2"/>
              <a:buChar char="Ø"/>
            </a:pPr>
            <a:r>
              <a:rPr lang="en-US" dirty="0"/>
              <a:t>A positive test result establishes “current” use</a:t>
            </a:r>
          </a:p>
          <a:p>
            <a:endParaRPr lang="en-US" dirty="0"/>
          </a:p>
          <a:p>
            <a:pPr marL="342900" indent="-342900">
              <a:buFont typeface="Wingdings" panose="05000000000000000000" pitchFamily="2" charset="2"/>
              <a:buChar char="Ø"/>
            </a:pPr>
            <a:r>
              <a:rPr lang="en-US" dirty="0"/>
              <a:t>Under federal law, medical marijuana use is considered illegal drug use</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48</a:t>
            </a:fld>
            <a:endParaRPr lang="en-US" dirty="0"/>
          </a:p>
        </p:txBody>
      </p:sp>
    </p:spTree>
    <p:extLst>
      <p:ext uri="{BB962C8B-B14F-4D97-AF65-F5344CB8AC3E}">
        <p14:creationId xmlns:p14="http://schemas.microsoft.com/office/powerpoint/2010/main" val="318314534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600" dirty="0">
                <a:solidFill>
                  <a:schemeClr val="bg1"/>
                </a:solidFill>
              </a:rPr>
              <a:t>EEOC Interpretative Guidance</a:t>
            </a:r>
            <a:endParaRPr kumimoji="0" lang="en-US" sz="3600" b="1" i="0" u="none" strike="noStrike" kern="0" cap="none" spc="0" normalizeH="0" baseline="0" noProof="0" dirty="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9453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buFont typeface="Wingdings" panose="05000000000000000000" pitchFamily="2" charset="2"/>
              <a:buChar char="Ø"/>
            </a:pPr>
            <a:r>
              <a:rPr lang="en-US" sz="1800" dirty="0"/>
              <a:t>ADA does not prohibit employer from refusing to hire or from removing employee with disability from job if employer can demonstrate that the individual poses a direct threat.</a:t>
            </a:r>
          </a:p>
          <a:p>
            <a:pPr marL="342900" indent="-342900">
              <a:buFont typeface="Wingdings" panose="05000000000000000000" pitchFamily="2" charset="2"/>
              <a:buChar char="Ø"/>
            </a:pPr>
            <a:endParaRPr lang="en-US" sz="1800" dirty="0"/>
          </a:p>
          <a:p>
            <a:pPr marL="342900" indent="-342900">
              <a:buFont typeface="Wingdings" panose="05000000000000000000" pitchFamily="2" charset="2"/>
              <a:buChar char="Ø"/>
            </a:pPr>
            <a:r>
              <a:rPr lang="en-US" sz="1800" dirty="0"/>
              <a:t>Any reasonable accommodations that would eliminate the risk of harm or reduce it to acceptable level must be considered.</a:t>
            </a:r>
          </a:p>
          <a:p>
            <a:pPr marL="342900" indent="-342900">
              <a:buFont typeface="Wingdings" panose="05000000000000000000" pitchFamily="2" charset="2"/>
              <a:buChar char="Ø"/>
            </a:pPr>
            <a:endParaRPr lang="en-US" dirty="0"/>
          </a:p>
          <a:p>
            <a:pPr marL="342900" indent="-342900">
              <a:buFont typeface="Wingdings" panose="05000000000000000000" pitchFamily="2" charset="2"/>
              <a:buChar char="Ø"/>
            </a:pPr>
            <a:r>
              <a:rPr lang="en-US" sz="1800" dirty="0"/>
              <a:t>“Reasonable accommodations” are any changes in the workplace or in the way things are done that enable applicants and employees to enjoy equal employment.</a:t>
            </a:r>
          </a:p>
          <a:p>
            <a:pPr marL="342900" indent="-342900">
              <a:buFont typeface="Wingdings" panose="05000000000000000000" pitchFamily="2" charset="2"/>
              <a:buChar char="Ø"/>
            </a:pPr>
            <a:endParaRPr lang="en-US" sz="1800" kern="0" dirty="0">
              <a:solidFill>
                <a:srgbClr val="00529F"/>
              </a:solidFill>
              <a:latin typeface="+mn-lt"/>
              <a:ea typeface="+mn-ea"/>
            </a:endParaRPr>
          </a:p>
          <a:p>
            <a:pPr marL="342900" indent="-342900">
              <a:buFont typeface="Wingdings" panose="05000000000000000000" pitchFamily="2" charset="2"/>
              <a:buChar char="Ø"/>
            </a:pPr>
            <a:r>
              <a:rPr lang="en-US" sz="1800" kern="0" dirty="0">
                <a:latin typeface="+mn-lt"/>
                <a:ea typeface="+mn-ea"/>
              </a:rPr>
              <a:t>Determination of “direct threat” must be based on objective, factual evidence – “not on subjective perceptions, irrational fears, patronizing attitudes, or stereotypes, about a particular disability. </a:t>
            </a:r>
          </a:p>
          <a:p>
            <a:pPr marL="342900" indent="-342900">
              <a:buFont typeface="Wingdings" panose="05000000000000000000" pitchFamily="2" charset="2"/>
              <a:buChar char="Ø"/>
            </a:pPr>
            <a:endParaRPr lang="en-US" sz="1800" kern="0" dirty="0">
              <a:latin typeface="+mn-lt"/>
              <a:ea typeface="+mn-ea"/>
            </a:endParaRPr>
          </a:p>
          <a:p>
            <a:pPr marL="342900" indent="-342900">
              <a:buFont typeface="Wingdings" panose="05000000000000000000" pitchFamily="2" charset="2"/>
              <a:buChar char="Ø"/>
            </a:pPr>
            <a:endParaRPr lang="en-US" sz="2800" kern="0" dirty="0">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49</a:t>
            </a:fld>
            <a:endParaRPr lang="en-US" dirty="0"/>
          </a:p>
        </p:txBody>
      </p:sp>
    </p:spTree>
    <p:extLst>
      <p:ext uri="{BB962C8B-B14F-4D97-AF65-F5344CB8AC3E}">
        <p14:creationId xmlns:p14="http://schemas.microsoft.com/office/powerpoint/2010/main" val="3483537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endParaRPr kumimoji="0" lang="en-US" sz="4400" b="1" i="0" u="none" strike="noStrike" kern="0" cap="none" spc="0" normalizeH="0" baseline="0" noProof="0" dirty="0">
              <a:ln>
                <a:noFill/>
              </a:ln>
              <a:solidFill>
                <a:srgbClr val="808000"/>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85750" indent="-285750">
              <a:buFont typeface="Wingdings" panose="05000000000000000000" pitchFamily="2" charset="2"/>
              <a:buChar char="Ø"/>
            </a:pPr>
            <a:r>
              <a:rPr lang="en-US" sz="2000" dirty="0"/>
              <a:t>Arkansas passage of the Arkansas Medical Marijuana Amendment (“AMMA”) of 2016 set in motion fast-paced efforts to put in place rules that will allow the cultivation, processing, dispensing, and purchase of marijuana for medicinal-related consumption.</a:t>
            </a:r>
          </a:p>
          <a:p>
            <a:pPr marL="285750" indent="-285750">
              <a:buFont typeface="Wingdings" panose="05000000000000000000" pitchFamily="2" charset="2"/>
              <a:buChar char="Ø"/>
            </a:pPr>
            <a:endParaRPr lang="en-US" sz="2000" dirty="0"/>
          </a:p>
          <a:p>
            <a:pPr marL="285750" indent="-285750">
              <a:buFont typeface="Wingdings" panose="05000000000000000000" pitchFamily="2" charset="2"/>
              <a:buChar char="Ø"/>
            </a:pPr>
            <a:r>
              <a:rPr lang="en-US" sz="2000" dirty="0"/>
              <a:t>Cultivation and dispensaries operating across the State of Arkansas</a:t>
            </a:r>
          </a:p>
          <a:p>
            <a:pPr marL="285750" indent="-285750">
              <a:buFont typeface="Wingdings" panose="05000000000000000000" pitchFamily="2" charset="2"/>
              <a:buChar char="Ø"/>
            </a:pPr>
            <a:endParaRPr lang="en-US" sz="2000" dirty="0"/>
          </a:p>
          <a:p>
            <a:pPr marL="285750" indent="-285750">
              <a:buFont typeface="Wingdings" panose="05000000000000000000" pitchFamily="2" charset="2"/>
              <a:buChar char="Ø"/>
            </a:pPr>
            <a:r>
              <a:rPr lang="en-US" sz="2000" dirty="0"/>
              <a:t>Thousands of registry cards issued by Arkansas Department of Health</a:t>
            </a:r>
          </a:p>
          <a:p>
            <a:endParaRPr lang="en-US" sz="2000" dirty="0"/>
          </a:p>
          <a:p>
            <a:pPr marL="285750" indent="-285750">
              <a:buFont typeface="Wingdings" panose="05000000000000000000" pitchFamily="2" charset="2"/>
              <a:buChar char="Ø"/>
            </a:pPr>
            <a:r>
              <a:rPr lang="en-US" sz="2000" dirty="0"/>
              <a:t>The legalization of certain uses/cultivation of marijuana in Arkansas is generating a host of legal issues including healthcare, insurance, banking, OSHA, etc.  </a:t>
            </a:r>
          </a:p>
          <a:p>
            <a:pPr marL="285750" indent="-285750">
              <a:buFont typeface="Wingdings" panose="05000000000000000000" pitchFamily="2" charset="2"/>
              <a:buChar char="Ø"/>
            </a:pPr>
            <a:endParaRPr lang="en-US" sz="2000" dirty="0"/>
          </a:p>
          <a:p>
            <a:pPr marL="0" indent="0">
              <a:buNone/>
            </a:pPr>
            <a:endParaRPr lang="en-US" sz="1600" dirty="0"/>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5</a:t>
            </a:fld>
            <a:endParaRPr lang="en-US" dirty="0"/>
          </a:p>
        </p:txBody>
      </p:sp>
    </p:spTree>
    <p:extLst>
      <p:ext uri="{BB962C8B-B14F-4D97-AF65-F5344CB8AC3E}">
        <p14:creationId xmlns:p14="http://schemas.microsoft.com/office/powerpoint/2010/main" val="118167538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600" dirty="0">
                <a:solidFill>
                  <a:schemeClr val="bg1"/>
                </a:solidFill>
              </a:rPr>
              <a:t>EEOC Interpretative Guidance (cont.)</a:t>
            </a:r>
            <a:endParaRPr kumimoji="0" lang="en-US" sz="3600" b="1" i="0" u="none" strike="noStrike" kern="0" cap="none" spc="0" normalizeH="0" baseline="0" noProof="0" dirty="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9453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buFont typeface="Wingdings" panose="05000000000000000000" pitchFamily="2" charset="2"/>
              <a:buChar char="Ø"/>
            </a:pPr>
            <a:r>
              <a:rPr lang="en-US" sz="2200" dirty="0">
                <a:latin typeface="+mj-lt"/>
              </a:rPr>
              <a:t>Relevant evidence includes:</a:t>
            </a:r>
          </a:p>
          <a:p>
            <a:pPr marL="800100" lvl="1" indent="-342900">
              <a:buFont typeface="Wingdings" panose="05000000000000000000" pitchFamily="2" charset="2"/>
              <a:buChar char="Ø"/>
            </a:pPr>
            <a:r>
              <a:rPr lang="en-US" sz="2200" kern="0" dirty="0">
                <a:latin typeface="+mj-lt"/>
                <a:ea typeface="+mn-ea"/>
              </a:rPr>
              <a:t>Information from the disabled individual,</a:t>
            </a:r>
          </a:p>
          <a:p>
            <a:pPr marL="800100" lvl="1" indent="-342900">
              <a:buFont typeface="Wingdings" panose="05000000000000000000" pitchFamily="2" charset="2"/>
              <a:buChar char="Ø"/>
            </a:pPr>
            <a:endParaRPr lang="en-US" sz="2200" kern="0" dirty="0">
              <a:latin typeface="+mj-lt"/>
              <a:ea typeface="+mn-ea"/>
            </a:endParaRPr>
          </a:p>
          <a:p>
            <a:pPr marL="800100" lvl="1" indent="-342900">
              <a:buFont typeface="Wingdings" panose="05000000000000000000" pitchFamily="2" charset="2"/>
              <a:buChar char="Ø"/>
            </a:pPr>
            <a:r>
              <a:rPr lang="en-US" sz="2200" kern="0" dirty="0">
                <a:latin typeface="+mj-lt"/>
                <a:ea typeface="+mn-ea"/>
              </a:rPr>
              <a:t>His/her experience in previous similar positions, and/or,</a:t>
            </a:r>
          </a:p>
          <a:p>
            <a:pPr marL="800100" lvl="1" indent="-342900">
              <a:buFont typeface="Wingdings" panose="05000000000000000000" pitchFamily="2" charset="2"/>
              <a:buChar char="Ø"/>
            </a:pPr>
            <a:endParaRPr lang="en-US" sz="2200" kern="0" dirty="0">
              <a:latin typeface="+mj-lt"/>
              <a:ea typeface="+mn-ea"/>
            </a:endParaRPr>
          </a:p>
          <a:p>
            <a:pPr marL="800100" lvl="1" indent="-342900">
              <a:buFont typeface="Wingdings" panose="05000000000000000000" pitchFamily="2" charset="2"/>
              <a:buChar char="Ø"/>
            </a:pPr>
            <a:r>
              <a:rPr lang="en-US" sz="2200" kern="0" dirty="0">
                <a:latin typeface="+mj-lt"/>
                <a:ea typeface="+mn-ea"/>
              </a:rPr>
              <a:t>Opinions of medical doctors, rehabilitation counselors, or physical therapists with experience in the disability involved or direct knowledge of the disabled individual.</a:t>
            </a: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50</a:t>
            </a:fld>
            <a:endParaRPr lang="en-US" dirty="0"/>
          </a:p>
        </p:txBody>
      </p:sp>
    </p:spTree>
    <p:extLst>
      <p:ext uri="{BB962C8B-B14F-4D97-AF65-F5344CB8AC3E}">
        <p14:creationId xmlns:p14="http://schemas.microsoft.com/office/powerpoint/2010/main" val="271132810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600" dirty="0">
                <a:solidFill>
                  <a:schemeClr val="bg1"/>
                </a:solidFill>
              </a:rPr>
              <a:t>Laws and Regulations</a:t>
            </a:r>
            <a:endParaRPr kumimoji="0" lang="en-US" sz="3600" b="1" i="0" u="none" strike="noStrike" kern="0" cap="none" spc="0" normalizeH="0" baseline="0" noProof="0" dirty="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50977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buFont typeface="Wingdings" panose="05000000000000000000" pitchFamily="2" charset="2"/>
              <a:buChar char="Ø"/>
            </a:pPr>
            <a:r>
              <a:rPr lang="en-US" sz="1700" dirty="0"/>
              <a:t>Americans with Disabilities Act (cont.)</a:t>
            </a:r>
          </a:p>
          <a:p>
            <a:pPr marL="800100" lvl="1" indent="-342900">
              <a:buFont typeface="Courier New" panose="02070309020205020404" pitchFamily="49" charset="0"/>
              <a:buChar char="o"/>
            </a:pPr>
            <a:r>
              <a:rPr lang="en-US" sz="1700" dirty="0"/>
              <a:t>Employees are seeking accommodation for the underlying disability that necessitates the use of medical marijuana.</a:t>
            </a:r>
          </a:p>
          <a:p>
            <a:pPr marL="800100" lvl="1" indent="-342900">
              <a:buFont typeface="Courier New" panose="02070309020205020404" pitchFamily="49" charset="0"/>
              <a:buChar char="o"/>
            </a:pPr>
            <a:r>
              <a:rPr lang="en-US" sz="1700" dirty="0"/>
              <a:t>Does the accommodation impose an “undue hardship”?</a:t>
            </a:r>
          </a:p>
          <a:p>
            <a:pPr marL="1714500" lvl="3" indent="-342900">
              <a:buFont typeface="Wingdings" panose="05000000000000000000" pitchFamily="2" charset="2"/>
              <a:buChar char="§"/>
            </a:pPr>
            <a:r>
              <a:rPr lang="en-US" sz="1700" dirty="0">
                <a:solidFill>
                  <a:schemeClr val="tx1">
                    <a:lumMod val="95000"/>
                    <a:lumOff val="5000"/>
                  </a:schemeClr>
                </a:solidFill>
              </a:rPr>
              <a:t>Nature and cost of the accommodation.</a:t>
            </a:r>
          </a:p>
          <a:p>
            <a:pPr marL="1714500" lvl="3" indent="-342900">
              <a:buFont typeface="Wingdings" panose="05000000000000000000" pitchFamily="2" charset="2"/>
              <a:buChar char="§"/>
            </a:pPr>
            <a:r>
              <a:rPr lang="en-US" sz="1700" dirty="0">
                <a:solidFill>
                  <a:schemeClr val="tx1">
                    <a:lumMod val="95000"/>
                    <a:lumOff val="5000"/>
                  </a:schemeClr>
                </a:solidFill>
              </a:rPr>
              <a:t>Financial resources of the employer.</a:t>
            </a:r>
          </a:p>
          <a:p>
            <a:pPr marL="1714500" lvl="3" indent="-342900">
              <a:buFont typeface="Wingdings" panose="05000000000000000000" pitchFamily="2" charset="2"/>
              <a:buChar char="§"/>
            </a:pPr>
            <a:r>
              <a:rPr lang="en-US" sz="1700" dirty="0">
                <a:solidFill>
                  <a:schemeClr val="tx1">
                    <a:lumMod val="95000"/>
                    <a:lumOff val="5000"/>
                  </a:schemeClr>
                </a:solidFill>
              </a:rPr>
              <a:t>Type of operation of the employer.</a:t>
            </a:r>
          </a:p>
          <a:p>
            <a:pPr marL="1714500" lvl="3" indent="-342900">
              <a:buFont typeface="Wingdings" panose="05000000000000000000" pitchFamily="2" charset="2"/>
              <a:buChar char="§"/>
            </a:pPr>
            <a:r>
              <a:rPr lang="en-US" sz="1700" dirty="0">
                <a:solidFill>
                  <a:schemeClr val="tx1">
                    <a:lumMod val="95000"/>
                    <a:lumOff val="5000"/>
                  </a:schemeClr>
                </a:solidFill>
              </a:rPr>
              <a:t>Impact of the accommodation.</a:t>
            </a:r>
          </a:p>
          <a:p>
            <a:pPr marL="1714500" lvl="3" indent="-342900">
              <a:buFont typeface="Wingdings" panose="05000000000000000000" pitchFamily="2" charset="2"/>
              <a:buChar char="§"/>
            </a:pPr>
            <a:endParaRPr lang="en-US" sz="1700" dirty="0">
              <a:solidFill>
                <a:schemeClr val="tx1">
                  <a:lumMod val="95000"/>
                  <a:lumOff val="5000"/>
                </a:schemeClr>
              </a:solidFill>
            </a:endParaRPr>
          </a:p>
          <a:p>
            <a:pPr marL="457200" lvl="3" indent="-457200">
              <a:buFont typeface="Wingdings" panose="05000000000000000000" pitchFamily="2" charset="2"/>
              <a:buChar char="Ø"/>
            </a:pPr>
            <a:r>
              <a:rPr lang="en-US" sz="1700" dirty="0">
                <a:solidFill>
                  <a:schemeClr val="tx1">
                    <a:lumMod val="95000"/>
                    <a:lumOff val="5000"/>
                  </a:schemeClr>
                </a:solidFill>
              </a:rPr>
              <a:t>Is there a connection between the medical screening and the work performed?</a:t>
            </a:r>
          </a:p>
          <a:p>
            <a:pPr marL="1257300" lvl="4" indent="-342900">
              <a:buFont typeface="Courier New" panose="02070309020205020404" pitchFamily="49" charset="0"/>
              <a:buChar char="o"/>
            </a:pPr>
            <a:r>
              <a:rPr lang="en-US" sz="1700" dirty="0"/>
              <a:t>Examples – airline pilots, school bus drivers.</a:t>
            </a:r>
          </a:p>
          <a:p>
            <a:pPr marL="1257300" lvl="4" indent="-342900">
              <a:buFont typeface="Courier New" panose="02070309020205020404" pitchFamily="49" charset="0"/>
              <a:buChar char="o"/>
            </a:pPr>
            <a:endParaRPr lang="en-US" sz="1700" dirty="0"/>
          </a:p>
          <a:p>
            <a:pPr marL="342900" lvl="2" indent="-342900">
              <a:buFont typeface="Wingdings" panose="05000000000000000000" pitchFamily="2" charset="2"/>
              <a:buChar char="Ø"/>
            </a:pPr>
            <a:r>
              <a:rPr lang="en-US" sz="1700" dirty="0"/>
              <a:t>Some federal courts have held that Americans with Disabilities Act does not protect marijuana users from discipline because it remains illegal at the federal level.</a:t>
            </a:r>
          </a:p>
          <a:p>
            <a:pPr marL="1257300" lvl="4" indent="-342900">
              <a:buFont typeface="Courier New" panose="02070309020205020404" pitchFamily="49" charset="0"/>
              <a:buChar char="o"/>
            </a:pPr>
            <a:endParaRPr lang="en-US" sz="1800" dirty="0"/>
          </a:p>
          <a:p>
            <a:pPr marL="914400" lvl="4"/>
            <a:endParaRPr lang="en-US" sz="1800" dirty="0"/>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51</a:t>
            </a:fld>
            <a:endParaRPr lang="en-US" dirty="0"/>
          </a:p>
        </p:txBody>
      </p:sp>
    </p:spTree>
    <p:extLst>
      <p:ext uri="{BB962C8B-B14F-4D97-AF65-F5344CB8AC3E}">
        <p14:creationId xmlns:p14="http://schemas.microsoft.com/office/powerpoint/2010/main" val="112797490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200" dirty="0">
                <a:solidFill>
                  <a:schemeClr val="bg1"/>
                </a:solidFill>
              </a:rPr>
              <a:t>Employer Issues/Suggestions (cont.)</a:t>
            </a:r>
            <a:endParaRPr kumimoji="0" lang="en-US" sz="3200" b="1" i="0" u="none" strike="noStrike" kern="0" cap="none" spc="0" normalizeH="0" baseline="0" noProof="0" dirty="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52400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indent="0" algn="ctr">
              <a:buNone/>
            </a:pPr>
            <a:r>
              <a:rPr lang="en-US" dirty="0"/>
              <a:t>Health Coverage Issues?</a:t>
            </a:r>
          </a:p>
          <a:p>
            <a:pPr marL="0" indent="0" algn="ctr">
              <a:buNone/>
            </a:pPr>
            <a:endParaRPr lang="en-US" dirty="0"/>
          </a:p>
          <a:p>
            <a:pPr marL="342900" indent="-342900">
              <a:buFont typeface="Wingdings" panose="05000000000000000000" pitchFamily="2" charset="2"/>
              <a:buChar char="Ø"/>
            </a:pPr>
            <a:r>
              <a:rPr lang="en-US" dirty="0"/>
              <a:t>Some states with medical marijuana laws expressly do not require health insurance providers to reimburse for medical marijuana</a:t>
            </a:r>
          </a:p>
          <a:p>
            <a:endParaRPr lang="en-US" dirty="0"/>
          </a:p>
          <a:p>
            <a:pPr marL="342900" indent="-342900">
              <a:buFont typeface="Wingdings" panose="05000000000000000000" pitchFamily="2" charset="2"/>
              <a:buChar char="Ø"/>
            </a:pPr>
            <a:r>
              <a:rPr lang="en-US" dirty="0"/>
              <a:t>Arkansas Amendment does not require a governmental medical assistance program or private health insurer to cover medical marijuana unless federal law requires it.</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52</a:t>
            </a:fld>
            <a:endParaRPr lang="en-US" dirty="0"/>
          </a:p>
        </p:txBody>
      </p:sp>
    </p:spTree>
    <p:extLst>
      <p:ext uri="{BB962C8B-B14F-4D97-AF65-F5344CB8AC3E}">
        <p14:creationId xmlns:p14="http://schemas.microsoft.com/office/powerpoint/2010/main" val="45596965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001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600" dirty="0">
                <a:solidFill>
                  <a:schemeClr val="bg1"/>
                </a:solidFill>
              </a:rPr>
              <a:t>Laws and Regulations (cont.)</a:t>
            </a:r>
            <a:endParaRPr kumimoji="0" lang="en-US" sz="3600" b="1" i="0" u="none" strike="noStrike" kern="0" cap="none" spc="0" normalizeH="0" baseline="0" noProof="0" dirty="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50977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buFont typeface="Wingdings" panose="05000000000000000000" pitchFamily="2" charset="2"/>
              <a:buChar char="Ø"/>
            </a:pPr>
            <a:r>
              <a:rPr lang="en-US" sz="2000" dirty="0"/>
              <a:t>Occupational Safety and Health Administration (OSHA)</a:t>
            </a:r>
          </a:p>
          <a:p>
            <a:pPr marL="109728" indent="0" algn="ctr">
              <a:buNone/>
            </a:pPr>
            <a:r>
              <a:rPr lang="en-US" sz="2000" dirty="0"/>
              <a:t>General Duty Clause</a:t>
            </a:r>
          </a:p>
          <a:p>
            <a:pPr marL="109728" indent="0" algn="ctr">
              <a:buNone/>
            </a:pPr>
            <a:endParaRPr lang="en-US" sz="2000" dirty="0"/>
          </a:p>
          <a:p>
            <a:pPr marL="800100" lvl="1" indent="-342900">
              <a:buFont typeface="Courier New" panose="02070309020205020404" pitchFamily="49" charset="0"/>
              <a:buChar char="o"/>
            </a:pPr>
            <a:r>
              <a:rPr lang="en-US" sz="2000" dirty="0"/>
              <a:t>Maintain workplaces that are free from hazards likely to cause death or serious physical harm to employees </a:t>
            </a:r>
          </a:p>
          <a:p>
            <a:pPr marL="800100" lvl="1" indent="-342900">
              <a:buFont typeface="Courier New" panose="02070309020205020404" pitchFamily="49" charset="0"/>
              <a:buChar char="o"/>
            </a:pPr>
            <a:r>
              <a:rPr lang="en-US" sz="2000" dirty="0"/>
              <a:t>Impairment caused by marijuana could be considered a hazard and a possible violation of OSHA</a:t>
            </a:r>
          </a:p>
          <a:p>
            <a:pPr marL="800100" lvl="1" indent="-342900">
              <a:buFont typeface="Courier New" panose="02070309020205020404" pitchFamily="49" charset="0"/>
              <a:buChar char="o"/>
            </a:pPr>
            <a:r>
              <a:rPr lang="en-US" sz="2000" dirty="0"/>
              <a:t>Does legalization have the potential to increase injury and citation risks?</a:t>
            </a:r>
          </a:p>
          <a:p>
            <a:pPr marL="800100" lvl="1" indent="-342900">
              <a:buFont typeface="Courier New" panose="02070309020205020404" pitchFamily="49" charset="0"/>
              <a:buChar char="o"/>
            </a:pPr>
            <a:r>
              <a:rPr lang="en-US" sz="2000" dirty="0"/>
              <a:t>OSHA allows an employer to drug test an employee who reports a work-related injury or illness if the employer has “objectively reasonable” basis for testing.</a:t>
            </a:r>
          </a:p>
          <a:p>
            <a:pPr marL="457200" lvl="0" indent="-457200" eaLnBrk="1" hangingPunct="1">
              <a:spcBef>
                <a:spcPct val="20000"/>
              </a:spcBef>
              <a:buFont typeface="Wingdings" panose="05000000000000000000" pitchFamily="2" charset="2"/>
              <a:buChar char="Ø"/>
              <a:defRPr/>
            </a:pPr>
            <a:endParaRPr lang="en-US" sz="2800" dirty="0"/>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53</a:t>
            </a:fld>
            <a:endParaRPr lang="en-US" dirty="0"/>
          </a:p>
        </p:txBody>
      </p:sp>
    </p:spTree>
    <p:extLst>
      <p:ext uri="{BB962C8B-B14F-4D97-AF65-F5344CB8AC3E}">
        <p14:creationId xmlns:p14="http://schemas.microsoft.com/office/powerpoint/2010/main" val="200987994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001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600" dirty="0">
                <a:solidFill>
                  <a:schemeClr val="bg1"/>
                </a:solidFill>
              </a:rPr>
              <a:t>Laws and Regulations (cont.)</a:t>
            </a:r>
            <a:endParaRPr kumimoji="0" lang="en-US" sz="3600" b="1" i="0" u="none" strike="noStrike" kern="0" cap="none" spc="0" normalizeH="0" baseline="0" noProof="0" dirty="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buFont typeface="Wingdings" panose="05000000000000000000" pitchFamily="2" charset="2"/>
              <a:buChar char="Ø"/>
            </a:pPr>
            <a:r>
              <a:rPr lang="en-US" sz="1600" dirty="0"/>
              <a:t>OSHA-Post-Accident Drug Testing</a:t>
            </a:r>
          </a:p>
          <a:p>
            <a:pPr marL="0" indent="0">
              <a:buNone/>
            </a:pPr>
            <a:endParaRPr lang="en-US" sz="1600" dirty="0"/>
          </a:p>
          <a:p>
            <a:pPr marL="800100" lvl="1" indent="-342900">
              <a:buFont typeface="Courier New" panose="02070309020205020404" pitchFamily="49" charset="0"/>
              <a:buChar char="o"/>
            </a:pPr>
            <a:r>
              <a:rPr lang="en-US" sz="1600" dirty="0"/>
              <a:t>Employers may conduct post-incident drug testing if there is a reasonable possibility that employee drug use could have contributed to the reported injury or illness.</a:t>
            </a:r>
          </a:p>
          <a:p>
            <a:pPr lvl="1"/>
            <a:endParaRPr lang="en-US" sz="1600" dirty="0"/>
          </a:p>
          <a:p>
            <a:pPr marL="800100" lvl="1" indent="-342900">
              <a:buFont typeface="Courier New" panose="02070309020205020404" pitchFamily="49" charset="0"/>
              <a:buChar char="o"/>
            </a:pPr>
            <a:r>
              <a:rPr lang="en-US" sz="1600" dirty="0"/>
              <a:t>However, if employee drug use could not have contributed to the injury or illness, post-incident drug testing would likely only discourage reporting without contributing to the employer’s understanding of why the injury occurred.  </a:t>
            </a:r>
          </a:p>
          <a:p>
            <a:pPr marL="800100" lvl="1" indent="-342900">
              <a:buFont typeface="Courier New" panose="02070309020205020404" pitchFamily="49" charset="0"/>
              <a:buChar char="o"/>
            </a:pPr>
            <a:endParaRPr lang="en-US" sz="1600" dirty="0"/>
          </a:p>
          <a:p>
            <a:pPr marL="800100" lvl="1" indent="-342900">
              <a:buFont typeface="Courier New" panose="02070309020205020404" pitchFamily="49" charset="0"/>
              <a:buChar char="o"/>
            </a:pPr>
            <a:r>
              <a:rPr lang="en-US" sz="1600" dirty="0"/>
              <a:t>Drug testing under these conditions could constitute prohibited retaliation.</a:t>
            </a:r>
          </a:p>
          <a:p>
            <a:pPr marL="800100" lvl="1" indent="-342900">
              <a:buFont typeface="Courier New" panose="02070309020205020404" pitchFamily="49" charset="0"/>
              <a:buChar char="o"/>
            </a:pPr>
            <a:endParaRPr lang="en-US" sz="1600" dirty="0"/>
          </a:p>
          <a:p>
            <a:pPr marL="800100" lvl="1" indent="-342900">
              <a:buFont typeface="Courier New" panose="02070309020205020404" pitchFamily="49" charset="0"/>
              <a:buChar char="o"/>
            </a:pPr>
            <a:r>
              <a:rPr lang="en-US" sz="1600" dirty="0"/>
              <a:t>Testing consistently reduces chances of OSHA retaliation claim</a:t>
            </a:r>
          </a:p>
          <a:p>
            <a:pPr lvl="1" eaLnBrk="1" hangingPunct="1">
              <a:spcBef>
                <a:spcPct val="20000"/>
              </a:spcBef>
              <a:defRPr/>
            </a:pPr>
            <a:endParaRPr lang="en-US" sz="2800" dirty="0"/>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54</a:t>
            </a:fld>
            <a:endParaRPr lang="en-US" dirty="0"/>
          </a:p>
        </p:txBody>
      </p:sp>
    </p:spTree>
    <p:extLst>
      <p:ext uri="{BB962C8B-B14F-4D97-AF65-F5344CB8AC3E}">
        <p14:creationId xmlns:p14="http://schemas.microsoft.com/office/powerpoint/2010/main" val="1117735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300" b="1" i="0" u="none" strike="noStrike" kern="0" cap="none" spc="0" normalizeH="0" baseline="0" noProof="0" dirty="0">
                <a:ln>
                  <a:noFill/>
                </a:ln>
                <a:solidFill>
                  <a:schemeClr val="bg1"/>
                </a:solidFill>
                <a:effectLst/>
                <a:uLnTx/>
                <a:uFillTx/>
                <a:latin typeface="Calibri" panose="020F0502020204030204" pitchFamily="34" charset="0"/>
                <a:ea typeface="+mj-ea"/>
                <a:cs typeface="Calibri" panose="020F0502020204030204" pitchFamily="34" charset="0"/>
              </a:rPr>
              <a:t>Permissiveness</a:t>
            </a: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85750" indent="-285750">
              <a:buFont typeface="Wingdings" panose="05000000000000000000" pitchFamily="2" charset="2"/>
              <a:buChar char="Ø"/>
            </a:pPr>
            <a:r>
              <a:rPr lang="en-US" sz="2000" dirty="0"/>
              <a:t>As of May 1, 2023, marijuana had been legalized for medicinal or recreational use, or both, in thirty-eight states. </a:t>
            </a:r>
          </a:p>
          <a:p>
            <a:pPr marL="285750" indent="-285750">
              <a:buFont typeface="Wingdings" panose="05000000000000000000" pitchFamily="2" charset="2"/>
              <a:buChar char="Ø"/>
            </a:pPr>
            <a:r>
              <a:rPr lang="en-US" sz="2000" dirty="0"/>
              <a:t>Some 35-55 million Americans report using marijuana two or more times per month.</a:t>
            </a:r>
          </a:p>
          <a:p>
            <a:pPr marL="285750" indent="-285750">
              <a:buFont typeface="Wingdings" panose="05000000000000000000" pitchFamily="2" charset="2"/>
              <a:buChar char="Ø"/>
            </a:pPr>
            <a:r>
              <a:rPr lang="en-US" sz="2000" dirty="0"/>
              <a:t>Drug tests administered by one national testing laboratory returned the highest rate of marijuana positive tests since 1997.</a:t>
            </a:r>
          </a:p>
          <a:p>
            <a:pPr marL="285750" indent="-285750">
              <a:buFont typeface="Wingdings" panose="05000000000000000000" pitchFamily="2" charset="2"/>
              <a:buChar char="Ø"/>
            </a:pPr>
            <a:r>
              <a:rPr lang="en-US" sz="2000" dirty="0"/>
              <a:t>Accommodation, food services, and retail trade employees led the various industry sectors with an 8.1 percent positivity rate. </a:t>
            </a:r>
          </a:p>
          <a:p>
            <a:pPr marL="285750" indent="-285750">
              <a:buFont typeface="Wingdings" panose="05000000000000000000" pitchFamily="2" charset="2"/>
              <a:buChar char="Ø"/>
            </a:pPr>
            <a:r>
              <a:rPr lang="en-US" sz="2000" dirty="0"/>
              <a:t>Transportation and warehouse workers were at 6.4 percent.</a:t>
            </a:r>
          </a:p>
          <a:p>
            <a:endParaRPr lang="en-US" sz="2000" dirty="0"/>
          </a:p>
          <a:p>
            <a:pPr marL="285750" indent="-285750">
              <a:buFont typeface="Wingdings" panose="05000000000000000000" pitchFamily="2" charset="2"/>
              <a:buChar char="Ø"/>
            </a:pPr>
            <a:endParaRPr lang="en-US" sz="2000" dirty="0"/>
          </a:p>
          <a:p>
            <a:pPr marL="0" indent="0">
              <a:buNone/>
            </a:pPr>
            <a:endParaRPr lang="en-US" sz="1600" dirty="0"/>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6</a:t>
            </a:fld>
            <a:endParaRPr lang="en-US" dirty="0"/>
          </a:p>
        </p:txBody>
      </p:sp>
    </p:spTree>
    <p:extLst>
      <p:ext uri="{BB962C8B-B14F-4D97-AF65-F5344CB8AC3E}">
        <p14:creationId xmlns:p14="http://schemas.microsoft.com/office/powerpoint/2010/main" val="2602261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endParaRPr kumimoji="0" lang="en-US" sz="4400" b="1" i="0" u="none" strike="noStrike" kern="0" cap="none" spc="0" normalizeH="0" baseline="0" noProof="0" dirty="0">
              <a:ln>
                <a:noFill/>
              </a:ln>
              <a:solidFill>
                <a:srgbClr val="808000"/>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9453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85750" indent="-285750">
              <a:buFont typeface="Wingdings" panose="05000000000000000000" pitchFamily="2" charset="2"/>
              <a:buChar char="Ø"/>
            </a:pPr>
            <a:endParaRPr lang="en-US" sz="2000" dirty="0"/>
          </a:p>
          <a:p>
            <a:pPr marL="285750" indent="-285750">
              <a:buFont typeface="Wingdings" panose="05000000000000000000" pitchFamily="2" charset="2"/>
              <a:buChar char="Ø"/>
            </a:pPr>
            <a:r>
              <a:rPr lang="en-US" dirty="0"/>
              <a:t>This is arguably particularly difficult issue for many industrial, energy, waste management, facilities, etc. because:</a:t>
            </a:r>
          </a:p>
          <a:p>
            <a:pPr marL="285750" indent="-285750">
              <a:buFont typeface="Wingdings" panose="05000000000000000000" pitchFamily="2" charset="2"/>
              <a:buChar char="Ø"/>
            </a:pPr>
            <a:endParaRPr lang="en-US" sz="2200" dirty="0"/>
          </a:p>
          <a:p>
            <a:pPr marL="800100" lvl="1" indent="-342900">
              <a:buFont typeface="Arial" panose="020B0604020202020204" pitchFamily="34" charset="0"/>
              <a:buChar char="•"/>
            </a:pPr>
            <a:r>
              <a:rPr lang="en-US" sz="2200" dirty="0"/>
              <a:t>Often remote sites.</a:t>
            </a:r>
          </a:p>
          <a:p>
            <a:pPr marL="800100" lvl="1" indent="-342900">
              <a:buFont typeface="Arial" panose="020B0604020202020204" pitchFamily="34" charset="0"/>
              <a:buChar char="•"/>
            </a:pPr>
            <a:r>
              <a:rPr lang="en-US" sz="2200" dirty="0"/>
              <a:t>Exposure to heavy machinery.</a:t>
            </a:r>
          </a:p>
          <a:p>
            <a:pPr marL="800100" lvl="1" indent="-342900">
              <a:buFont typeface="Arial" panose="020B0604020202020204" pitchFamily="34" charset="0"/>
              <a:buChar char="•"/>
            </a:pPr>
            <a:r>
              <a:rPr lang="en-US" sz="2200" dirty="0"/>
              <a:t>Explosive/poisonous gas/problematic. chemicals, etc.</a:t>
            </a:r>
          </a:p>
          <a:p>
            <a:pPr marL="800100" lvl="1" indent="-342900">
              <a:buFont typeface="Arial" panose="020B0604020202020204" pitchFamily="34" charset="0"/>
              <a:buChar char="•"/>
            </a:pPr>
            <a:r>
              <a:rPr lang="en-US" sz="2200" dirty="0"/>
              <a:t>More difficult to find young employees. because of strict drug policies.</a:t>
            </a:r>
          </a:p>
          <a:p>
            <a:pPr marL="800100" lvl="1" indent="-342900">
              <a:buFont typeface="Arial" panose="020B0604020202020204" pitchFamily="34" charset="0"/>
              <a:buChar char="•"/>
            </a:pPr>
            <a:r>
              <a:rPr lang="en-US" sz="2200" dirty="0"/>
              <a:t>Critical activities involving environmental protection.</a:t>
            </a:r>
          </a:p>
          <a:p>
            <a:pPr marL="800100" lvl="1" indent="-342900">
              <a:buFont typeface="Arial" panose="020B0604020202020204" pitchFamily="34" charset="0"/>
              <a:buChar char="•"/>
            </a:pPr>
            <a:r>
              <a:rPr lang="en-US" sz="2200" dirty="0"/>
              <a:t>Concentration and problem solving required.</a:t>
            </a:r>
          </a:p>
          <a:p>
            <a:pPr marL="800100" lvl="1" indent="-342900">
              <a:buFont typeface="Arial" panose="020B0604020202020204" pitchFamily="34" charset="0"/>
              <a:buChar char="•"/>
            </a:pPr>
            <a:endParaRPr lang="en-US" dirty="0"/>
          </a:p>
          <a:p>
            <a:pPr marL="0" indent="0">
              <a:buNone/>
            </a:pPr>
            <a:endParaRPr lang="en-US" sz="1600" dirty="0"/>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7</a:t>
            </a:fld>
            <a:endParaRPr lang="en-US" dirty="0"/>
          </a:p>
        </p:txBody>
      </p:sp>
    </p:spTree>
    <p:extLst>
      <p:ext uri="{BB962C8B-B14F-4D97-AF65-F5344CB8AC3E}">
        <p14:creationId xmlns:p14="http://schemas.microsoft.com/office/powerpoint/2010/main" val="1582584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4400" b="1" kern="0" dirty="0">
                <a:solidFill>
                  <a:schemeClr val="bg1"/>
                </a:solidFill>
                <a:latin typeface="HelveticaNeueLT Com 25 UltLt" pitchFamily="34" charset="0"/>
                <a:ea typeface="+mj-ea"/>
                <a:cs typeface="+mj-cs"/>
              </a:rPr>
              <a:t>Medical Marijuana</a:t>
            </a:r>
            <a:endParaRPr kumimoji="0" lang="en-US" sz="4400" b="1" i="0" u="none" strike="noStrike" kern="0" cap="none" spc="0" normalizeH="0" baseline="0" noProof="0" dirty="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lvl="0" indent="-457200" eaLnBrk="1" hangingPunct="1">
              <a:spcBef>
                <a:spcPct val="20000"/>
              </a:spcBef>
              <a:buFont typeface="Wingdings" panose="05000000000000000000" pitchFamily="2" charset="2"/>
              <a:buChar char="Ø"/>
              <a:defRPr/>
            </a:pPr>
            <a:r>
              <a:rPr lang="en-US" kern="0" dirty="0">
                <a:latin typeface="+mn-lt"/>
                <a:ea typeface="+mn-ea"/>
              </a:rPr>
              <a:t>Other laws create further confusion</a:t>
            </a:r>
          </a:p>
          <a:p>
            <a:pPr lvl="0" eaLnBrk="1" hangingPunct="1">
              <a:spcBef>
                <a:spcPct val="20000"/>
              </a:spcBef>
              <a:defRPr/>
            </a:pPr>
            <a:endParaRPr lang="en-US" kern="0" dirty="0">
              <a:latin typeface="+mn-lt"/>
              <a:ea typeface="+mn-ea"/>
            </a:endParaRPr>
          </a:p>
          <a:p>
            <a:pPr marL="914400" lvl="1" indent="-457200" eaLnBrk="1" hangingPunct="1">
              <a:spcBef>
                <a:spcPct val="20000"/>
              </a:spcBef>
              <a:buFont typeface="Arial" panose="020B0604020202020204" pitchFamily="34" charset="0"/>
              <a:buChar char="•"/>
              <a:defRPr/>
            </a:pPr>
            <a:r>
              <a:rPr lang="en-US" kern="0" dirty="0">
                <a:latin typeface="+mn-lt"/>
                <a:ea typeface="+mn-ea"/>
              </a:rPr>
              <a:t>Federal American Disabilities Act.</a:t>
            </a:r>
          </a:p>
          <a:p>
            <a:pPr marL="914400" lvl="1" indent="-457200" eaLnBrk="1" hangingPunct="1">
              <a:spcBef>
                <a:spcPct val="20000"/>
              </a:spcBef>
              <a:buFont typeface="Arial" panose="020B0604020202020204" pitchFamily="34" charset="0"/>
              <a:buChar char="•"/>
              <a:defRPr/>
            </a:pPr>
            <a:r>
              <a:rPr lang="en-US" kern="0" dirty="0">
                <a:latin typeface="+mn-lt"/>
                <a:ea typeface="+mn-ea"/>
              </a:rPr>
              <a:t>Federal Drug Free Workplace Act of 1988.</a:t>
            </a:r>
          </a:p>
          <a:p>
            <a:pPr marL="914400" lvl="1" indent="-457200" eaLnBrk="1" hangingPunct="1">
              <a:spcBef>
                <a:spcPct val="20000"/>
              </a:spcBef>
              <a:buFont typeface="Arial" panose="020B0604020202020204" pitchFamily="34" charset="0"/>
              <a:buChar char="•"/>
              <a:defRPr/>
            </a:pPr>
            <a:r>
              <a:rPr lang="en-US" kern="0" dirty="0">
                <a:latin typeface="+mn-lt"/>
                <a:ea typeface="+mn-ea"/>
              </a:rPr>
              <a:t>State Workers’ Compensation laws.</a:t>
            </a:r>
          </a:p>
          <a:p>
            <a:pPr marL="914400" lvl="1" indent="-457200" eaLnBrk="1" hangingPunct="1">
              <a:spcBef>
                <a:spcPct val="20000"/>
              </a:spcBef>
              <a:buFont typeface="Arial" panose="020B0604020202020204" pitchFamily="34" charset="0"/>
              <a:buChar char="•"/>
              <a:defRPr/>
            </a:pPr>
            <a:r>
              <a:rPr lang="en-US" kern="0" dirty="0">
                <a:latin typeface="+mn-lt"/>
                <a:ea typeface="+mn-ea"/>
              </a:rPr>
              <a:t>Federal Department of Transportation Regulations.</a:t>
            </a:r>
          </a:p>
          <a:p>
            <a:pPr lvl="1" eaLnBrk="1" hangingPunct="1">
              <a:spcBef>
                <a:spcPct val="20000"/>
              </a:spcBef>
              <a:defRPr/>
            </a:pPr>
            <a:endParaRPr lang="en-US" kern="0" dirty="0">
              <a:latin typeface="+mn-lt"/>
              <a:ea typeface="+mn-ea"/>
            </a:endParaRPr>
          </a:p>
          <a:p>
            <a:pPr lvl="0" eaLnBrk="1" hangingPunct="1">
              <a:spcBef>
                <a:spcPct val="20000"/>
              </a:spcBef>
              <a:defRPr/>
            </a:pPr>
            <a:r>
              <a:rPr lang="en-US" kern="0" dirty="0">
                <a:latin typeface="+mn-lt"/>
                <a:ea typeface="+mn-ea"/>
              </a:rPr>
              <a:t>How does legalization impact the workplace?</a:t>
            </a:r>
          </a:p>
          <a:p>
            <a:pPr lvl="0" eaLnBrk="1" hangingPunct="1">
              <a:spcBef>
                <a:spcPct val="20000"/>
              </a:spcBef>
              <a:defRPr/>
            </a:pPr>
            <a:r>
              <a:rPr lang="en-US" kern="0" dirty="0">
                <a:latin typeface="+mn-lt"/>
                <a:ea typeface="+mn-ea"/>
              </a:rPr>
              <a:t>Impact employer policies?</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8</a:t>
            </a:fld>
            <a:endParaRPr lang="en-US" dirty="0"/>
          </a:p>
        </p:txBody>
      </p:sp>
    </p:spTree>
    <p:extLst>
      <p:ext uri="{BB962C8B-B14F-4D97-AF65-F5344CB8AC3E}">
        <p14:creationId xmlns:p14="http://schemas.microsoft.com/office/powerpoint/2010/main" val="36224942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600" dirty="0">
                <a:solidFill>
                  <a:schemeClr val="bg1"/>
                </a:solidFill>
              </a:rPr>
              <a:t>Employer Issues</a:t>
            </a:r>
            <a:endParaRPr kumimoji="0" lang="en-US" sz="3600" b="1" i="0" u="none" strike="noStrike" kern="0" cap="none" spc="0" normalizeH="0" baseline="0" noProof="0" dirty="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indent="-457200">
              <a:buFont typeface="Wingdings" panose="05000000000000000000" pitchFamily="2" charset="2"/>
              <a:buChar char="Ø"/>
            </a:pPr>
            <a:r>
              <a:rPr lang="en-US" sz="2800" dirty="0"/>
              <a:t>Costs of drug-testing applicants, employees</a:t>
            </a:r>
          </a:p>
          <a:p>
            <a:pPr marL="457200" indent="-457200">
              <a:buFont typeface="Wingdings" panose="05000000000000000000" pitchFamily="2" charset="2"/>
              <a:buChar char="Ø"/>
            </a:pPr>
            <a:endParaRPr lang="en-US" sz="2800" dirty="0"/>
          </a:p>
          <a:p>
            <a:pPr marL="457200" indent="-457200">
              <a:buFont typeface="Wingdings" panose="05000000000000000000" pitchFamily="2" charset="2"/>
              <a:buChar char="Ø"/>
            </a:pPr>
            <a:r>
              <a:rPr lang="en-US" sz="2800" dirty="0"/>
              <a:t>Increased management training costs</a:t>
            </a:r>
          </a:p>
          <a:p>
            <a:pPr marL="457200" indent="-457200">
              <a:buFont typeface="Wingdings" panose="05000000000000000000" pitchFamily="2" charset="2"/>
              <a:buChar char="Ø"/>
            </a:pPr>
            <a:endParaRPr lang="en-US" sz="2800" dirty="0"/>
          </a:p>
          <a:p>
            <a:pPr marL="457200" indent="-457200">
              <a:buFont typeface="Wingdings" panose="05000000000000000000" pitchFamily="2" charset="2"/>
              <a:buChar char="Ø"/>
            </a:pPr>
            <a:r>
              <a:rPr lang="en-US" sz="2800" dirty="0"/>
              <a:t>Increased need for supervision, oversight</a:t>
            </a:r>
          </a:p>
          <a:p>
            <a:pPr marL="457200" lvl="0" indent="-457200" algn="ctr" eaLnBrk="1" hangingPunct="1">
              <a:spcBef>
                <a:spcPct val="20000"/>
              </a:spcBef>
              <a:buFont typeface="Wingdings" panose="05000000000000000000" pitchFamily="2" charset="2"/>
              <a:buChar char="Ø"/>
              <a:defRPr/>
            </a:pPr>
            <a:endParaRPr lang="en-US" sz="2800" kern="0" dirty="0">
              <a:solidFill>
                <a:srgbClr val="00529F"/>
              </a:solidFill>
              <a:latin typeface="+mn-lt"/>
              <a:ea typeface="+mn-ea"/>
            </a:endParaRPr>
          </a:p>
          <a:p>
            <a:pPr marL="285750" lvl="0" indent="-285750" eaLnBrk="1" hangingPunct="1">
              <a:spcBef>
                <a:spcPct val="20000"/>
              </a:spcBef>
              <a:buFont typeface="Wingdings" panose="05000000000000000000" pitchFamily="2" charset="2"/>
              <a:buChar char="Ø"/>
              <a:defRPr/>
            </a:pPr>
            <a:endParaRPr kumimoji="0" lang="en-US" sz="1400" b="0" u="none" strike="noStrike" kern="0" cap="none" spc="0" normalizeH="0" baseline="0" noProof="0" dirty="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Wingdings" panose="05000000000000000000" pitchFamily="2" charset="2"/>
              <a:buChar char="Ø"/>
              <a:tabLst/>
              <a:defRPr/>
            </a:pPr>
            <a:endParaRPr kumimoji="0" lang="en-US" sz="1800" b="0" i="0" u="none" strike="noStrike" kern="0" cap="none" spc="0" normalizeH="0" baseline="0" noProof="0" dirty="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9</a:t>
            </a:fld>
            <a:endParaRPr lang="en-US" dirty="0"/>
          </a:p>
        </p:txBody>
      </p:sp>
    </p:spTree>
    <p:extLst>
      <p:ext uri="{BB962C8B-B14F-4D97-AF65-F5344CB8AC3E}">
        <p14:creationId xmlns:p14="http://schemas.microsoft.com/office/powerpoint/2010/main" val="669991304"/>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CB39606336ACA48AEC084E49B4107D3" ma:contentTypeVersion="0" ma:contentTypeDescription="Create a new document." ma:contentTypeScope="" ma:versionID="fc1e127fc969336b049572a3cfb2339c">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67A116E-FDED-4564-83F3-B5E68104545C}">
  <ds:schemaRefs>
    <ds:schemaRef ds:uri="http://schemas.microsoft.com/sharepoint/v3/contenttype/forms"/>
  </ds:schemaRefs>
</ds:datastoreItem>
</file>

<file path=customXml/itemProps2.xml><?xml version="1.0" encoding="utf-8"?>
<ds:datastoreItem xmlns:ds="http://schemas.openxmlformats.org/officeDocument/2006/customXml" ds:itemID="{6B6EDA48-FD88-40FA-B052-781403BB736C}">
  <ds:schemaRefs>
    <ds:schemaRef ds:uri="http://purl.org/dc/dcmitype/"/>
    <ds:schemaRef ds:uri="http://schemas.microsoft.com/office/infopath/2007/PartnerControls"/>
    <ds:schemaRef ds:uri="http://schemas.microsoft.com/office/2006/documentManagement/types"/>
    <ds:schemaRef ds:uri="http://www.w3.org/XML/1998/namespace"/>
    <ds:schemaRef ds:uri="http://purl.org/dc/elements/1.1/"/>
    <ds:schemaRef ds:uri="http://schemas.openxmlformats.org/package/2006/metadata/core-propertie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45716CAC-0CF9-475A-B8B7-82F6DDA091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11413</TotalTime>
  <Words>4072</Words>
  <Application>Microsoft Office PowerPoint</Application>
  <PresentationFormat>On-screen Show (4:3)</PresentationFormat>
  <Paragraphs>537</Paragraphs>
  <Slides>54</Slides>
  <Notes>54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54</vt:i4>
      </vt:variant>
    </vt:vector>
  </HeadingPairs>
  <TitlesOfParts>
    <vt:vector size="61" baseType="lpstr">
      <vt:lpstr>Arial</vt:lpstr>
      <vt:lpstr>Calibri</vt:lpstr>
      <vt:lpstr>Courier New</vt:lpstr>
      <vt:lpstr>HelveticaNeueLT Com 25 UltLt</vt:lpstr>
      <vt:lpstr>Wingdings</vt:lpstr>
      <vt:lpstr>Blank Presentation</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Systemic Marijuana Side Effects (THC)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HINSON</dc:creator>
  <cp:lastModifiedBy>Andrew Elsworth</cp:lastModifiedBy>
  <cp:revision>330</cp:revision>
  <cp:lastPrinted>2024-10-17T14:33:25Z</cp:lastPrinted>
  <dcterms:created xsi:type="dcterms:W3CDTF">2009-03-30T20:47:26Z</dcterms:created>
  <dcterms:modified xsi:type="dcterms:W3CDTF">2024-10-17T14:40:27Z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0x0101009CB39606336ACA48AEC084E49B4107D3</vt:lpwstr>
  </property>
</Properties>
</file>